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33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330" r:id="rId13"/>
    <p:sldId id="265" r:id="rId14"/>
    <p:sldId id="266" r:id="rId15"/>
    <p:sldId id="316" r:id="rId16"/>
    <p:sldId id="317" r:id="rId17"/>
    <p:sldId id="322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23" r:id="rId26"/>
    <p:sldId id="274" r:id="rId27"/>
    <p:sldId id="275" r:id="rId28"/>
    <p:sldId id="276" r:id="rId29"/>
    <p:sldId id="277" r:id="rId30"/>
    <p:sldId id="319" r:id="rId31"/>
    <p:sldId id="332" r:id="rId32"/>
    <p:sldId id="283" r:id="rId33"/>
    <p:sldId id="320" r:id="rId34"/>
    <p:sldId id="344" r:id="rId35"/>
    <p:sldId id="321" r:id="rId36"/>
    <p:sldId id="325" r:id="rId37"/>
    <p:sldId id="318" r:id="rId38"/>
    <p:sldId id="279" r:id="rId39"/>
    <p:sldId id="345" r:id="rId40"/>
    <p:sldId id="280" r:id="rId41"/>
    <p:sldId id="346" r:id="rId42"/>
    <p:sldId id="326" r:id="rId43"/>
    <p:sldId id="327" r:id="rId44"/>
    <p:sldId id="281" r:id="rId45"/>
    <p:sldId id="324" r:id="rId46"/>
    <p:sldId id="338" r:id="rId47"/>
    <p:sldId id="282" r:id="rId48"/>
    <p:sldId id="328" r:id="rId49"/>
    <p:sldId id="337" r:id="rId50"/>
    <p:sldId id="284" r:id="rId51"/>
    <p:sldId id="334" r:id="rId52"/>
    <p:sldId id="285" r:id="rId53"/>
    <p:sldId id="329" r:id="rId54"/>
    <p:sldId id="348" r:id="rId55"/>
    <p:sldId id="333" r:id="rId56"/>
    <p:sldId id="335" r:id="rId57"/>
    <p:sldId id="286" r:id="rId58"/>
    <p:sldId id="287" r:id="rId59"/>
    <p:sldId id="340" r:id="rId60"/>
    <p:sldId id="289" r:id="rId61"/>
    <p:sldId id="347" r:id="rId62"/>
    <p:sldId id="288" r:id="rId63"/>
    <p:sldId id="339" r:id="rId64"/>
    <p:sldId id="290" r:id="rId65"/>
    <p:sldId id="341" r:id="rId66"/>
    <p:sldId id="342" r:id="rId67"/>
    <p:sldId id="343" r:id="rId68"/>
    <p:sldId id="355" r:id="rId69"/>
    <p:sldId id="352" r:id="rId70"/>
    <p:sldId id="351" r:id="rId71"/>
    <p:sldId id="291" r:id="rId72"/>
    <p:sldId id="354" r:id="rId73"/>
    <p:sldId id="292" r:id="rId74"/>
    <p:sldId id="353" r:id="rId75"/>
    <p:sldId id="293" r:id="rId76"/>
    <p:sldId id="294" r:id="rId77"/>
    <p:sldId id="358" r:id="rId78"/>
    <p:sldId id="359" r:id="rId79"/>
    <p:sldId id="295" r:id="rId80"/>
    <p:sldId id="296" r:id="rId81"/>
    <p:sldId id="297" r:id="rId82"/>
    <p:sldId id="298" r:id="rId83"/>
    <p:sldId id="299" r:id="rId84"/>
    <p:sldId id="361" r:id="rId85"/>
    <p:sldId id="373" r:id="rId86"/>
    <p:sldId id="372" r:id="rId87"/>
    <p:sldId id="356" r:id="rId88"/>
    <p:sldId id="357" r:id="rId89"/>
    <p:sldId id="300" r:id="rId90"/>
    <p:sldId id="301" r:id="rId91"/>
    <p:sldId id="365" r:id="rId92"/>
    <p:sldId id="366" r:id="rId93"/>
    <p:sldId id="368" r:id="rId94"/>
    <p:sldId id="302" r:id="rId95"/>
    <p:sldId id="367" r:id="rId96"/>
    <p:sldId id="304" r:id="rId97"/>
    <p:sldId id="369" r:id="rId98"/>
    <p:sldId id="303" r:id="rId99"/>
    <p:sldId id="305" r:id="rId100"/>
    <p:sldId id="370" r:id="rId101"/>
    <p:sldId id="306" r:id="rId102"/>
    <p:sldId id="307" r:id="rId103"/>
    <p:sldId id="308" r:id="rId104"/>
    <p:sldId id="371" r:id="rId105"/>
    <p:sldId id="309" r:id="rId106"/>
    <p:sldId id="363" r:id="rId107"/>
    <p:sldId id="364" r:id="rId108"/>
    <p:sldId id="374" r:id="rId109"/>
    <p:sldId id="310" r:id="rId110"/>
    <p:sldId id="311" r:id="rId111"/>
    <p:sldId id="312" r:id="rId112"/>
    <p:sldId id="313" r:id="rId113"/>
    <p:sldId id="375" r:id="rId11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3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4.png"/><Relationship Id="rId4" Type="http://schemas.openxmlformats.org/officeDocument/2006/relationships/image" Target="../media/image1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1015903"/>
            <a:ext cx="12191040" cy="27032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US" sz="4000" dirty="0" smtClean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Design </a:t>
            </a:r>
            <a:r>
              <a:rPr lang="en-US" sz="4000" dirty="0">
                <a:solidFill>
                  <a:srgbClr val="000000"/>
                </a:solidFill>
                <a:latin typeface="Calibri"/>
              </a:rPr>
              <a:t>and Control of the </a:t>
            </a:r>
            <a:r>
              <a:rPr lang="en-US" sz="40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000" dirty="0">
                <a:solidFill>
                  <a:srgbClr val="000000"/>
                </a:solidFill>
                <a:latin typeface="Calibri"/>
              </a:rPr>
              <a:t> Platform: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A Multi-terrain Quadruped Robot </a:t>
            </a:r>
            <a:endParaRPr dirty="0"/>
          </a:p>
        </p:txBody>
      </p:sp>
      <p:sp>
        <p:nvSpPr>
          <p:cNvPr id="112" name="CustomShape 2"/>
          <p:cNvSpPr/>
          <p:nvPr/>
        </p:nvSpPr>
        <p:spPr>
          <a:xfrm>
            <a:off x="0" y="4192868"/>
            <a:ext cx="12191040" cy="1551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Brian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Cairl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Dr.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Farshad</a:t>
            </a:r>
            <a:r>
              <a:rPr lang="en-US" sz="32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"/>
              </a:rPr>
              <a:t>Khorrami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/>
              </a:rPr>
              <a:t>May 13, 2015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Strategies, cont.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472320" y="1398376"/>
            <a:ext cx="11246400" cy="49811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buSzPct val="75000"/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Navigation Control:</a:t>
            </a: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Potential-Fields/Visual-</a:t>
            </a:r>
            <a:r>
              <a:rPr lang="en-US" sz="32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Servoing</a:t>
            </a:r>
            <a:endParaRPr sz="3200" dirty="0">
              <a:latin typeface="Calibri" panose="020F0502020204030204" pitchFamily="34" charset="0"/>
            </a:endParaRPr>
          </a:p>
          <a:p>
            <a:pPr marL="742950" lvl="1" indent="-285750">
              <a:buSzPct val="75000"/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</a:endParaRP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Surface Reconstruction for rough terrain navigation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Calibri" panose="020F0502020204030204" pitchFamily="34" charset="0"/>
              </a:rPr>
              <a:t>Composing 3D </a:t>
            </a:r>
            <a:r>
              <a:rPr lang="en-US" sz="3200" dirty="0">
                <a:latin typeface="Calibri" panose="020F0502020204030204" pitchFamily="34" charset="0"/>
              </a:rPr>
              <a:t>p</a:t>
            </a:r>
            <a:r>
              <a:rPr lang="en-US" sz="3200" dirty="0" smtClean="0">
                <a:latin typeface="Calibri" panose="020F0502020204030204" pitchFamily="34" charset="0"/>
              </a:rPr>
              <a:t>oint </a:t>
            </a:r>
            <a:r>
              <a:rPr lang="en-US" sz="3200" dirty="0">
                <a:latin typeface="Calibri" panose="020F0502020204030204" pitchFamily="34" charset="0"/>
              </a:rPr>
              <a:t>clouds from 2D LIDAR scans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</a:rPr>
              <a:t>Height-map </a:t>
            </a:r>
            <a:r>
              <a:rPr lang="en-US" sz="3200" dirty="0" smtClean="0">
                <a:latin typeface="Calibri" panose="020F0502020204030204" pitchFamily="34" charset="0"/>
              </a:rPr>
              <a:t>Surface Representation</a:t>
            </a:r>
            <a:endParaRPr sz="3200" dirty="0">
              <a:latin typeface="Calibri" panose="020F0502020204030204" pitchFamily="34" charset="0"/>
            </a:endParaRP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200" dirty="0">
                <a:latin typeface="Calibri" panose="020F0502020204030204" pitchFamily="34" charset="0"/>
              </a:rPr>
              <a:t>Surface </a:t>
            </a:r>
            <a:r>
              <a:rPr lang="en-US" sz="3200" dirty="0" smtClean="0">
                <a:latin typeface="Calibri" panose="020F0502020204030204" pitchFamily="34" charset="0"/>
              </a:rPr>
              <a:t>(Normal) Estimation from 3D point clouds</a:t>
            </a:r>
            <a:endParaRPr sz="3200" dirty="0">
              <a:latin typeface="Calibri" panose="020F0502020204030204" pitchFamily="34" charset="0"/>
            </a:endParaRPr>
          </a:p>
          <a:p>
            <a:pPr marL="742950" lvl="1" indent="-285750">
              <a:buSzPct val="75000"/>
              <a:buFont typeface="Arial" panose="020B0604020202020204" pitchFamily="34" charset="0"/>
              <a:buChar char="•"/>
            </a:pPr>
            <a:endParaRPr sz="3200" dirty="0">
              <a:latin typeface="Calibri" panose="020F0502020204030204" pitchFamily="34" charset="0"/>
            </a:endParaRPr>
          </a:p>
          <a:p>
            <a:pPr marL="1028700" lvl="1" indent="-571500"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Rough terrain planning using Height-maps</a:t>
            </a:r>
            <a:endParaRPr sz="32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Cost Assignment from Height-map</a:t>
            </a:r>
            <a:endParaRPr dirty="0"/>
          </a:p>
        </p:txBody>
      </p:sp>
      <p:sp>
        <p:nvSpPr>
          <p:cNvPr id="30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9" name="Picture 308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920" y="1730160"/>
            <a:ext cx="5743080" cy="64728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3"/>
          <a:stretch>
            <a:fillRect/>
          </a:stretch>
        </p:blipFill>
        <p:spPr>
          <a:xfrm>
            <a:off x="4395960" y="2438640"/>
            <a:ext cx="3752640" cy="76176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05600" y="3659040"/>
            <a:ext cx="3580920" cy="533160"/>
          </a:xfrm>
          <a:prstGeom prst="rect">
            <a:avLst/>
          </a:prstGeom>
          <a:ln>
            <a:noFill/>
          </a:ln>
        </p:spPr>
      </p:pic>
      <p:pic>
        <p:nvPicPr>
          <p:cNvPr id="312" name="Picture 311"/>
          <p:cNvPicPr/>
          <p:nvPr/>
        </p:nvPicPr>
        <p:blipFill>
          <a:blip r:embed="rId5"/>
          <a:stretch>
            <a:fillRect/>
          </a:stretch>
        </p:blipFill>
        <p:spPr>
          <a:xfrm>
            <a:off x="4597200" y="4389120"/>
            <a:ext cx="2352240" cy="475920"/>
          </a:xfrm>
          <a:prstGeom prst="rect">
            <a:avLst/>
          </a:prstGeom>
          <a:ln>
            <a:noFill/>
          </a:ln>
        </p:spPr>
      </p:pic>
      <p:pic>
        <p:nvPicPr>
          <p:cNvPr id="313" name="Picture 312"/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0" y="4937760"/>
            <a:ext cx="2295000" cy="51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1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16" name="Picture 315"/>
          <p:cNvPicPr/>
          <p:nvPr/>
        </p:nvPicPr>
        <p:blipFill>
          <a:blip r:embed="rId2"/>
          <a:stretch>
            <a:fillRect/>
          </a:stretch>
        </p:blipFill>
        <p:spPr>
          <a:xfrm>
            <a:off x="3329280" y="1413720"/>
            <a:ext cx="5533560" cy="780840"/>
          </a:xfrm>
          <a:prstGeom prst="rect">
            <a:avLst/>
          </a:prstGeom>
          <a:ln>
            <a:noFill/>
          </a:ln>
        </p:spPr>
      </p:pic>
      <p:pic>
        <p:nvPicPr>
          <p:cNvPr id="317" name="Picture 316"/>
          <p:cNvPicPr/>
          <p:nvPr/>
        </p:nvPicPr>
        <p:blipFill>
          <a:blip r:embed="rId3"/>
          <a:stretch>
            <a:fillRect/>
          </a:stretch>
        </p:blipFill>
        <p:spPr>
          <a:xfrm>
            <a:off x="4552920" y="2676960"/>
            <a:ext cx="3085920" cy="523440"/>
          </a:xfrm>
          <a:prstGeom prst="rect">
            <a:avLst/>
          </a:prstGeom>
          <a:ln>
            <a:noFill/>
          </a:ln>
        </p:spPr>
      </p:pic>
      <p:pic>
        <p:nvPicPr>
          <p:cNvPr id="318" name="Picture 317"/>
          <p:cNvPicPr/>
          <p:nvPr/>
        </p:nvPicPr>
        <p:blipFill>
          <a:blip r:embed="rId4"/>
          <a:stretch>
            <a:fillRect/>
          </a:stretch>
        </p:blipFill>
        <p:spPr>
          <a:xfrm>
            <a:off x="4662720" y="3635280"/>
            <a:ext cx="2866680" cy="580680"/>
          </a:xfrm>
          <a:prstGeom prst="rect">
            <a:avLst/>
          </a:prstGeom>
          <a:ln>
            <a:noFill/>
          </a:ln>
        </p:spPr>
      </p:pic>
      <p:pic>
        <p:nvPicPr>
          <p:cNvPr id="319" name="Picture 318"/>
          <p:cNvPicPr/>
          <p:nvPr/>
        </p:nvPicPr>
        <p:blipFill>
          <a:blip r:embed="rId5"/>
          <a:stretch>
            <a:fillRect/>
          </a:stretch>
        </p:blipFill>
        <p:spPr>
          <a:xfrm>
            <a:off x="4938840" y="4389120"/>
            <a:ext cx="2314080" cy="495000"/>
          </a:xfrm>
          <a:prstGeom prst="rect">
            <a:avLst/>
          </a:prstGeom>
          <a:ln>
            <a:noFill/>
          </a:ln>
        </p:spPr>
      </p:pic>
      <p:pic>
        <p:nvPicPr>
          <p:cNvPr id="320" name="Picture 319"/>
          <p:cNvPicPr/>
          <p:nvPr/>
        </p:nvPicPr>
        <p:blipFill>
          <a:blip r:embed="rId6"/>
          <a:stretch>
            <a:fillRect/>
          </a:stretch>
        </p:blipFill>
        <p:spPr>
          <a:xfrm>
            <a:off x="3714840" y="5120640"/>
            <a:ext cx="4762080" cy="101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2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23" name="Picture 322"/>
          <p:cNvPicPr/>
          <p:nvPr/>
        </p:nvPicPr>
        <p:blipFill>
          <a:blip r:embed="rId2"/>
          <a:stretch>
            <a:fillRect/>
          </a:stretch>
        </p:blipFill>
        <p:spPr>
          <a:xfrm>
            <a:off x="2377440" y="1581480"/>
            <a:ext cx="7534080" cy="3447720"/>
          </a:xfrm>
          <a:prstGeom prst="rect">
            <a:avLst/>
          </a:prstGeom>
          <a:ln>
            <a:noFill/>
          </a:ln>
        </p:spPr>
      </p:pic>
      <p:pic>
        <p:nvPicPr>
          <p:cNvPr id="324" name="Picture 323"/>
          <p:cNvPicPr/>
          <p:nvPr/>
        </p:nvPicPr>
        <p:blipFill>
          <a:blip r:embed="rId3"/>
          <a:stretch>
            <a:fillRect/>
          </a:stretch>
        </p:blipFill>
        <p:spPr>
          <a:xfrm>
            <a:off x="4291200" y="5362920"/>
            <a:ext cx="3609720" cy="14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490"/>
            <a:ext cx="12191040" cy="5777510"/>
          </a:xfrm>
          <a:prstGeom prst="rect">
            <a:avLst/>
          </a:prstGeom>
        </p:spPr>
      </p:pic>
      <p:sp>
        <p:nvSpPr>
          <p:cNvPr id="32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Cost Assignment from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Height-map, cont.</a:t>
            </a:r>
            <a:endParaRPr lang="en-US" sz="4400" dirty="0"/>
          </a:p>
        </p:txBody>
      </p:sp>
      <p:sp>
        <p:nvSpPr>
          <p:cNvPr id="32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1963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Sliding Window Path Planning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27" name="Picture 326"/>
          <p:cNvPicPr/>
          <p:nvPr/>
        </p:nvPicPr>
        <p:blipFill>
          <a:blip r:embed="rId2"/>
          <a:stretch>
            <a:fillRect/>
          </a:stretch>
        </p:blipFill>
        <p:spPr>
          <a:xfrm>
            <a:off x="4214160" y="1503360"/>
            <a:ext cx="3924000" cy="24285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>
            <a:fillRect/>
          </a:stretch>
        </p:blipFill>
        <p:spPr>
          <a:xfrm>
            <a:off x="1671840" y="3785760"/>
            <a:ext cx="8848440" cy="20664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>
            <a:fillRect/>
          </a:stretch>
        </p:blipFill>
        <p:spPr>
          <a:xfrm>
            <a:off x="1971720" y="5943600"/>
            <a:ext cx="8248320" cy="6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00" y="1030152"/>
            <a:ext cx="5848488" cy="58484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4" y="1056960"/>
            <a:ext cx="5794872" cy="5794872"/>
          </a:xfrm>
          <a:prstGeom prst="rect">
            <a:avLst/>
          </a:prstGeom>
        </p:spPr>
      </p:pic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Sliding Window Path Planning, cont.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3005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0" y="1056960"/>
            <a:ext cx="5801040" cy="58010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40" y="1036320"/>
            <a:ext cx="5842320" cy="5842320"/>
          </a:xfrm>
          <a:prstGeom prst="rect">
            <a:avLst/>
          </a:prstGeom>
        </p:spPr>
      </p:pic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Sliding Window Path Planning, cont.</a:t>
            </a:r>
            <a:endParaRPr lang="en-US" sz="4400"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6348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Surface Estimation</a:t>
            </a:r>
            <a:endParaRPr dirty="0"/>
          </a:p>
        </p:txBody>
      </p:sp>
      <p:sp>
        <p:nvSpPr>
          <p:cNvPr id="32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725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Source Point Cloud (1)</a:t>
            </a:r>
            <a:endParaRPr dirty="0"/>
          </a:p>
        </p:txBody>
      </p:sp>
      <p:pic>
        <p:nvPicPr>
          <p:cNvPr id="331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Surface Normal Estimation (2)</a:t>
            </a:r>
            <a:endParaRPr dirty="0"/>
          </a:p>
        </p:txBody>
      </p:sp>
      <p:pic>
        <p:nvPicPr>
          <p:cNvPr id="33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System Design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259127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6840" y="731520"/>
            <a:ext cx="8798400" cy="5625720"/>
          </a:xfrm>
          <a:prstGeom prst="rect">
            <a:avLst/>
          </a:prstGeom>
          <a:ln>
            <a:noFill/>
          </a:ln>
        </p:spPr>
      </p:pic>
      <p:sp>
        <p:nvSpPr>
          <p:cNvPr id="3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Source Point Cloud (2)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6320" y="1066320"/>
            <a:ext cx="8798400" cy="561816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Surface Normal Estimation (2)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Concluding Remarks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331233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 Overview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472320" y="1319403"/>
            <a:ext cx="11246400" cy="524664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Modularity between body segments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Robot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designed with 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3 main sections</a:t>
            </a:r>
            <a:endParaRPr dirty="0"/>
          </a:p>
          <a:p>
            <a:pPr marL="285750" indent="-28575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3D printed structural components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Lightweight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Rapid design iterations</a:t>
            </a:r>
            <a:endParaRPr dirty="0"/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Facilitates modular design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Core Devices </a:t>
            </a:r>
            <a:endParaRPr/>
          </a:p>
        </p:txBody>
      </p:sp>
      <p:sp>
        <p:nvSpPr>
          <p:cNvPr id="13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472320" y="1430640"/>
            <a:ext cx="11246400" cy="49943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AutoPilot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TM4C MCU (80 MHz) and RM48 MCU (220 MHz)</a:t>
            </a:r>
            <a:endParaRPr lang="en-US" sz="3600" dirty="0">
              <a:latin typeface="Calibri" panose="020F0502020204030204" pitchFamily="34" charset="0"/>
            </a:endParaRP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Inertial Measurement Unit (IMU)</a:t>
            </a: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3-axis accelerometer (x2)</a:t>
            </a:r>
          </a:p>
          <a:p>
            <a:pPr marL="1485900" lvl="2" indent="-571500">
              <a:spcBef>
                <a:spcPts val="1200"/>
              </a:spcBef>
              <a:buSzPct val="75000"/>
              <a:buFont typeface="Wingdings" panose="05000000000000000000" pitchFamily="2" charset="2"/>
              <a:buChar char="§"/>
            </a:pPr>
            <a:r>
              <a:rPr lang="en-US" sz="3600" dirty="0" smtClean="0">
                <a:latin typeface="Calibri" panose="020F0502020204030204" pitchFamily="34" charset="0"/>
              </a:rPr>
              <a:t>3-axis gyroscope</a:t>
            </a:r>
            <a:endParaRPr lang="en-US" sz="3600" dirty="0">
              <a:latin typeface="Calibri" panose="020F0502020204030204" pitchFamily="34" charset="0"/>
            </a:endParaRP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Magnetometer</a:t>
            </a:r>
            <a:endParaRPr lang="en-US" sz="3600" dirty="0">
              <a:latin typeface="Calibri" panose="020F0502020204030204" pitchFamily="34" charset="0"/>
            </a:endParaRP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Pressure/Humidity Sensor</a:t>
            </a:r>
            <a:endParaRPr lang="en-US" sz="36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Core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Devices, cont. </a:t>
            </a:r>
            <a:endParaRPr dirty="0"/>
          </a:p>
        </p:txBody>
      </p:sp>
      <p:sp>
        <p:nvSpPr>
          <p:cNvPr id="133" name="CustomShape 2"/>
          <p:cNvSpPr/>
          <p:nvPr/>
        </p:nvSpPr>
        <p:spPr>
          <a:xfrm>
            <a:off x="472320" y="157617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472320" y="1386585"/>
            <a:ext cx="11246400" cy="49943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ODROID-XU computer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1.6 </a:t>
            </a:r>
            <a:r>
              <a:rPr lang="en-US" sz="36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Ghz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 quad-core processor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 Gb of RAM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WiFi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Antenna</a:t>
            </a:r>
            <a:endParaRPr lang="en-US" sz="3600" dirty="0" smtClean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SzPct val="75000"/>
            </a:pPr>
            <a:endParaRPr lang="en-US" dirty="0" smtClean="0">
              <a:latin typeface="Calibri" panose="020F0502020204030204" pitchFamily="34" charset="0"/>
            </a:endParaRPr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Logitech9000 Web Camera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30 fps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1280 by 720 max resolution</a:t>
            </a:r>
          </a:p>
        </p:txBody>
      </p:sp>
    </p:spTree>
    <p:extLst>
      <p:ext uri="{BB962C8B-B14F-4D97-AF65-F5344CB8AC3E}">
        <p14:creationId xmlns:p14="http://schemas.microsoft.com/office/powerpoint/2010/main" val="24364955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Core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Devices, cont. </a:t>
            </a:r>
            <a:endParaRPr dirty="0"/>
          </a:p>
        </p:txBody>
      </p:sp>
      <p:sp>
        <p:nvSpPr>
          <p:cNvPr id="133" name="CustomShape 2"/>
          <p:cNvSpPr/>
          <p:nvPr/>
        </p:nvSpPr>
        <p:spPr>
          <a:xfrm>
            <a:off x="472320" y="157617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472320" y="1053274"/>
            <a:ext cx="11246400" cy="566100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Hokuyo-URG LIDAR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0.3822 degree scan resolution (628 points per scan)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5.6 meter range</a:t>
            </a:r>
          </a:p>
          <a:p>
            <a:pPr marL="571500" indent="-571500">
              <a:lnSpc>
                <a:spcPct val="15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Dynamixel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AX12 Smart Servos (x16)</a:t>
            </a:r>
          </a:p>
          <a:p>
            <a:pPr marL="1200150" lvl="1" indent="-74295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Position, Velocity, Torque-Loading Feedback</a:t>
            </a:r>
          </a:p>
          <a:p>
            <a:pPr marL="1200150" lvl="1" indent="-74295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 Mbps data transfer rate</a:t>
            </a:r>
          </a:p>
          <a:p>
            <a:pPr marL="1200150" lvl="1" indent="-74295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High-gain proportional controller</a:t>
            </a:r>
          </a:p>
          <a:p>
            <a:pPr lvl="1">
              <a:spcBef>
                <a:spcPts val="1200"/>
              </a:spcBef>
              <a:buSzPct val="75000"/>
            </a:pPr>
            <a:endParaRPr lang="en-US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6716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Core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Devices, cont. </a:t>
            </a:r>
            <a:endParaRPr dirty="0"/>
          </a:p>
        </p:txBody>
      </p:sp>
      <p:sp>
        <p:nvSpPr>
          <p:cNvPr id="133" name="CustomShape 2"/>
          <p:cNvSpPr/>
          <p:nvPr/>
        </p:nvSpPr>
        <p:spPr>
          <a:xfrm>
            <a:off x="472320" y="157617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" name="CustomShape 3"/>
          <p:cNvSpPr/>
          <p:nvPr/>
        </p:nvSpPr>
        <p:spPr>
          <a:xfrm>
            <a:off x="472320" y="1576177"/>
            <a:ext cx="11246400" cy="41283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Binary foot-contact sensors</a:t>
            </a:r>
          </a:p>
          <a:p>
            <a:pPr marL="571500" indent="-571500">
              <a:lnSpc>
                <a:spcPct val="15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XBEE Wireless Radio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27 meter outdoor range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115 kbps max data transfer rate</a:t>
            </a:r>
          </a:p>
          <a:p>
            <a:pPr marL="1028700" lvl="1" indent="-571500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57.6 kbps nominal data transfer rate</a:t>
            </a:r>
          </a:p>
          <a:p>
            <a:pPr lvl="1">
              <a:lnSpc>
                <a:spcPct val="150000"/>
              </a:lnSpc>
              <a:spcBef>
                <a:spcPts val="1200"/>
              </a:spcBef>
              <a:buSzPct val="75000"/>
            </a:pPr>
            <a:endParaRPr lang="en-US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1200"/>
              </a:spcBef>
              <a:buSzPct val="75000"/>
            </a:pPr>
            <a:endParaRPr lang="en-US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9497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7" name="Picture 136"/>
          <p:cNvPicPr/>
          <p:nvPr/>
        </p:nvPicPr>
        <p:blipFill rotWithShape="1">
          <a:blip r:embed="rId2"/>
          <a:srcRect t="2387" b="18503"/>
          <a:stretch/>
        </p:blipFill>
        <p:spPr>
          <a:xfrm>
            <a:off x="548640" y="1056960"/>
            <a:ext cx="11048513" cy="58010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Device Interfacing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Structural Layout</a:t>
            </a:r>
            <a:endParaRPr dirty="0"/>
          </a:p>
        </p:txBody>
      </p:sp>
      <p:sp>
        <p:nvSpPr>
          <p:cNvPr id="13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0" name="Picture 139"/>
          <p:cNvPicPr/>
          <p:nvPr/>
        </p:nvPicPr>
        <p:blipFill>
          <a:blip r:embed="rId2"/>
          <a:stretch>
            <a:fillRect/>
          </a:stretch>
        </p:blipFill>
        <p:spPr>
          <a:xfrm>
            <a:off x="175466" y="1613880"/>
            <a:ext cx="8543520" cy="480564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013842" y="1804087"/>
            <a:ext cx="2866767" cy="1709209"/>
          </a:xfrm>
          <a:prstGeom prst="rect">
            <a:avLst/>
          </a:prstGeom>
          <a:solidFill>
            <a:srgbClr val="FF0000">
              <a:alpha val="36000"/>
            </a:srgbClr>
          </a:solidFill>
          <a:ln w="31750">
            <a:solidFill>
              <a:srgbClr val="FF000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99646" y="4153794"/>
            <a:ext cx="2866767" cy="769259"/>
          </a:xfrm>
          <a:prstGeom prst="rect">
            <a:avLst/>
          </a:prstGeom>
          <a:solidFill>
            <a:srgbClr val="00B0F0">
              <a:alpha val="41000"/>
            </a:srgbClr>
          </a:solidFill>
          <a:ln w="31750">
            <a:solidFill>
              <a:srgbClr val="00B0F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99646" y="3603942"/>
            <a:ext cx="2866767" cy="466274"/>
          </a:xfrm>
          <a:prstGeom prst="rect">
            <a:avLst/>
          </a:prstGeom>
          <a:solidFill>
            <a:srgbClr val="92D050">
              <a:alpha val="50000"/>
            </a:srgbClr>
          </a:solidFill>
          <a:ln w="31750">
            <a:solidFill>
              <a:srgbClr val="92D050">
                <a:alpha val="3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8124" y="1972813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Head Module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3809" y="3445686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</a:rPr>
              <a:t>Main Module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59613" y="4851729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Root Module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5" name="Straight Connector 4"/>
          <p:cNvCxnSpPr>
            <a:stCxn id="2" idx="3"/>
            <a:endCxn id="3" idx="1"/>
          </p:cNvCxnSpPr>
          <p:nvPr/>
        </p:nvCxnSpPr>
        <p:spPr>
          <a:xfrm flipV="1">
            <a:off x="5880609" y="2265201"/>
            <a:ext cx="3247515" cy="3934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3"/>
            <a:endCxn id="9" idx="1"/>
          </p:cNvCxnSpPr>
          <p:nvPr/>
        </p:nvCxnSpPr>
        <p:spPr>
          <a:xfrm flipV="1">
            <a:off x="5866413" y="3738074"/>
            <a:ext cx="3307396" cy="99005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3"/>
            <a:endCxn id="10" idx="1"/>
          </p:cNvCxnSpPr>
          <p:nvPr/>
        </p:nvCxnSpPr>
        <p:spPr>
          <a:xfrm>
            <a:off x="5866413" y="4538424"/>
            <a:ext cx="3293200" cy="60569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3" idx="1"/>
          </p:cNvCxnSpPr>
          <p:nvPr/>
        </p:nvCxnSpPr>
        <p:spPr>
          <a:xfrm>
            <a:off x="1792802" y="5181600"/>
            <a:ext cx="7392228" cy="105165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33" idx="1"/>
          </p:cNvCxnSpPr>
          <p:nvPr/>
        </p:nvCxnSpPr>
        <p:spPr>
          <a:xfrm>
            <a:off x="6969211" y="5084866"/>
            <a:ext cx="2215819" cy="114838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85030" y="5940863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Legs</a:t>
            </a:r>
            <a:endParaRPr 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Root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3" name="Picture 14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2024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1256400"/>
            <a:ext cx="10514520" cy="526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Introduction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Hardware and Design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Software Architecture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System Modeling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Gait and Stability Control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Navigation Control</a:t>
            </a:r>
            <a:endParaRPr dirty="0"/>
          </a:p>
          <a:p>
            <a:pPr marL="571500" indent="-5715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alibri"/>
              </a:rPr>
              <a:t>Concluding Remarks</a:t>
            </a:r>
            <a:endParaRPr dirty="0"/>
          </a:p>
        </p:txBody>
      </p:sp>
      <p:sp>
        <p:nvSpPr>
          <p:cNvPr id="114" name="CustomShape 2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Mid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Main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6" name="Picture 145"/>
          <p:cNvPicPr/>
          <p:nvPr/>
        </p:nvPicPr>
        <p:blipFill>
          <a:blip r:embed="rId2"/>
          <a:stretch>
            <a:fillRect/>
          </a:stretch>
        </p:blipFill>
        <p:spPr>
          <a:xfrm>
            <a:off x="-360" y="198288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Upper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Body (</a:t>
            </a:r>
            <a:r>
              <a:rPr lang="en-US" sz="4400" i="1" dirty="0">
                <a:solidFill>
                  <a:srgbClr val="000000"/>
                </a:solidFill>
                <a:latin typeface="Calibri"/>
              </a:rPr>
              <a:t>Head Module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  <p:sp>
        <p:nvSpPr>
          <p:cNvPr id="14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9" name="Picture 14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6316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Leg Design</a:t>
            </a:r>
            <a:endParaRPr dirty="0"/>
          </a:p>
        </p:txBody>
      </p:sp>
      <p:sp>
        <p:nvSpPr>
          <p:cNvPr id="15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2" name="Picture 151"/>
          <p:cNvPicPr/>
          <p:nvPr/>
        </p:nvPicPr>
        <p:blipFill>
          <a:blip r:embed="rId2"/>
          <a:stretch>
            <a:fillRect/>
          </a:stretch>
        </p:blipFill>
        <p:spPr>
          <a:xfrm>
            <a:off x="1749960" y="1222765"/>
            <a:ext cx="8843760" cy="53866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Power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Requirements</a:t>
            </a:r>
            <a:endParaRPr dirty="0"/>
          </a:p>
        </p:txBody>
      </p:sp>
      <p:sp>
        <p:nvSpPr>
          <p:cNvPr id="15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5" name="Picture 154"/>
          <p:cNvPicPr/>
          <p:nvPr/>
        </p:nvPicPr>
        <p:blipFill>
          <a:blip r:embed="rId2"/>
          <a:stretch>
            <a:fillRect/>
          </a:stretch>
        </p:blipFill>
        <p:spPr>
          <a:xfrm>
            <a:off x="359280" y="1430640"/>
            <a:ext cx="11472480" cy="481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0" y="0"/>
            <a:ext cx="10287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28093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Power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Capacity and Run-time</a:t>
            </a:r>
            <a:endParaRPr dirty="0"/>
          </a:p>
        </p:txBody>
      </p:sp>
      <p:sp>
        <p:nvSpPr>
          <p:cNvPr id="157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359280" y="2376540"/>
            <a:ext cx="11472480" cy="272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Software: Overview</a:t>
            </a: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2" name="Picture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1470420" y="72668"/>
            <a:ext cx="9402840" cy="67330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4" name="Picture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680" y="92880"/>
            <a:ext cx="10058040" cy="676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50" y="1254034"/>
            <a:ext cx="8110340" cy="5406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Coordinate Frame setup for Position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Kinematics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9030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Introduction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4889263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System Modeling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14118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System State Vector</a:t>
            </a:r>
            <a:endParaRPr lang="en-US" sz="4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8" name="Picture 197"/>
          <p:cNvPicPr/>
          <p:nvPr/>
        </p:nvPicPr>
        <p:blipFill>
          <a:blip r:embed="rId2"/>
          <a:stretch>
            <a:fillRect/>
          </a:stretch>
        </p:blipFill>
        <p:spPr>
          <a:xfrm>
            <a:off x="4722058" y="5250953"/>
            <a:ext cx="2609280" cy="408960"/>
          </a:xfrm>
          <a:prstGeom prst="rect">
            <a:avLst/>
          </a:prstGeom>
          <a:ln>
            <a:noFill/>
          </a:ln>
        </p:spPr>
      </p:pic>
      <p:pic>
        <p:nvPicPr>
          <p:cNvPr id="201" name="Picture 200"/>
          <p:cNvPicPr/>
          <p:nvPr/>
        </p:nvPicPr>
        <p:blipFill>
          <a:blip r:embed="rId3"/>
          <a:stretch>
            <a:fillRect/>
          </a:stretch>
        </p:blipFill>
        <p:spPr>
          <a:xfrm>
            <a:off x="4926898" y="2163184"/>
            <a:ext cx="2199600" cy="52308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914375" y="1260357"/>
            <a:ext cx="1069286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Considering the robot as a free-floating system with 4 legs (each 4DOF):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21873" y="2885505"/>
            <a:ext cx="1073507" cy="1464975"/>
            <a:chOff x="5494665" y="3026126"/>
            <a:chExt cx="1073507" cy="1464975"/>
          </a:xfrm>
        </p:grpSpPr>
        <p:pic>
          <p:nvPicPr>
            <p:cNvPr id="202" name="Picture 20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502212" y="3026126"/>
              <a:ext cx="1065960" cy="40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4665" y="3523445"/>
              <a:ext cx="990600" cy="4572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4665" y="4119626"/>
              <a:ext cx="971550" cy="371475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914375" y="4379861"/>
            <a:ext cx="5847883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Gives rise to the following state vector:</a:t>
            </a:r>
          </a:p>
        </p:txBody>
      </p:sp>
      <p:pic>
        <p:nvPicPr>
          <p:cNvPr id="21" name="Picture 20"/>
          <p:cNvPicPr/>
          <p:nvPr/>
        </p:nvPicPr>
        <p:blipFill>
          <a:blip r:embed="rId7"/>
          <a:stretch>
            <a:fillRect/>
          </a:stretch>
        </p:blipFill>
        <p:spPr>
          <a:xfrm>
            <a:off x="4792640" y="6003050"/>
            <a:ext cx="913680" cy="342360"/>
          </a:xfrm>
          <a:prstGeom prst="rect">
            <a:avLst/>
          </a:prstGeom>
          <a:ln>
            <a:noFill/>
          </a:ln>
        </p:spPr>
      </p:pic>
      <p:pic>
        <p:nvPicPr>
          <p:cNvPr id="22" name="Picture 21"/>
          <p:cNvPicPr/>
          <p:nvPr/>
        </p:nvPicPr>
        <p:blipFill>
          <a:blip r:embed="rId8"/>
          <a:stretch>
            <a:fillRect/>
          </a:stretch>
        </p:blipFill>
        <p:spPr>
          <a:xfrm>
            <a:off x="6171840" y="6003050"/>
            <a:ext cx="847080" cy="332640"/>
          </a:xfrm>
          <a:prstGeom prst="rect">
            <a:avLst/>
          </a:prstGeom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2340304" y="2832497"/>
            <a:ext cx="2996024" cy="1593856"/>
            <a:chOff x="1080679" y="2833637"/>
            <a:chExt cx="2996024" cy="1593856"/>
          </a:xfrm>
        </p:grpSpPr>
        <p:sp>
          <p:nvSpPr>
            <p:cNvPr id="24" name="TextBox 23"/>
            <p:cNvSpPr txBox="1"/>
            <p:nvPr/>
          </p:nvSpPr>
          <p:spPr>
            <a:xfrm>
              <a:off x="1080679" y="2833637"/>
              <a:ext cx="2996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Joint angles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80681" y="3356857"/>
              <a:ext cx="2996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Position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80681" y="3904273"/>
              <a:ext cx="2996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Orientation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Frame Transformations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>
            <a:fillRect/>
          </a:stretch>
        </p:blipFill>
        <p:spPr>
          <a:xfrm>
            <a:off x="4161303" y="5277566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73" name="Pictur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5840" y="2459272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4" name="Picture 173"/>
          <p:cNvPicPr/>
          <p:nvPr/>
        </p:nvPicPr>
        <p:blipFill>
          <a:blip r:embed="rId4"/>
          <a:stretch>
            <a:fillRect/>
          </a:stretch>
        </p:blipFill>
        <p:spPr>
          <a:xfrm>
            <a:off x="8139548" y="3383127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5"/>
          <a:stretch>
            <a:fillRect/>
          </a:stretch>
        </p:blipFill>
        <p:spPr>
          <a:xfrm>
            <a:off x="8139549" y="2747727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6"/>
          <a:stretch>
            <a:fillRect/>
          </a:stretch>
        </p:blipFill>
        <p:spPr>
          <a:xfrm>
            <a:off x="8139548" y="2216812"/>
            <a:ext cx="2456640" cy="484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Position of the first joint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 in the world frame.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blipFill rotWithShape="0">
                <a:blip r:embed="rId7"/>
                <a:stretch>
                  <a:fillRect l="-1349" t="-11494" r="-539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General transformation to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joint from the 1</a:t>
                </a:r>
                <a:r>
                  <a:rPr lang="en-US" sz="2800" baseline="30000" dirty="0" smtClean="0"/>
                  <a:t>st</a:t>
                </a:r>
                <a:r>
                  <a:rPr lang="en-US" sz="2800" dirty="0" smtClean="0"/>
                  <a:t> DH-frame of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leg. Generated from </a:t>
                </a:r>
                <a:r>
                  <a:rPr lang="en-US" sz="2800" dirty="0" err="1" smtClean="0"/>
                  <a:t>Devanit-Hartenburg</a:t>
                </a:r>
                <a:r>
                  <a:rPr lang="en-US" sz="2800" dirty="0" smtClean="0"/>
                  <a:t> (DH) parameters.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blipFill rotWithShape="0">
                <a:blip r:embed="rId8"/>
                <a:stretch>
                  <a:fillRect l="-1118" t="-6289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208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Frame Transformations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7" name="Picture 166"/>
          <p:cNvPicPr/>
          <p:nvPr/>
        </p:nvPicPr>
        <p:blipFill>
          <a:blip r:embed="rId2"/>
          <a:stretch>
            <a:fillRect/>
          </a:stretch>
        </p:blipFill>
        <p:spPr>
          <a:xfrm>
            <a:off x="4161303" y="5277566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73" name="Pictur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5840" y="2459272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4" name="Picture 173"/>
          <p:cNvPicPr/>
          <p:nvPr/>
        </p:nvPicPr>
        <p:blipFill>
          <a:blip r:embed="rId4"/>
          <a:stretch>
            <a:fillRect/>
          </a:stretch>
        </p:blipFill>
        <p:spPr>
          <a:xfrm>
            <a:off x="8139548" y="3383127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5" name="Picture 174"/>
          <p:cNvPicPr/>
          <p:nvPr/>
        </p:nvPicPr>
        <p:blipFill>
          <a:blip r:embed="rId5"/>
          <a:stretch>
            <a:fillRect/>
          </a:stretch>
        </p:blipFill>
        <p:spPr>
          <a:xfrm>
            <a:off x="8139549" y="2747727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6"/>
          <a:stretch>
            <a:fillRect/>
          </a:stretch>
        </p:blipFill>
        <p:spPr>
          <a:xfrm>
            <a:off x="8139548" y="2216812"/>
            <a:ext cx="2456640" cy="484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Position of the first joint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 in the world frame.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430640"/>
                <a:ext cx="9039497" cy="530915"/>
              </a:xfrm>
              <a:prstGeom prst="rect">
                <a:avLst/>
              </a:prstGeom>
              <a:blipFill rotWithShape="0">
                <a:blip r:embed="rId7"/>
                <a:stretch>
                  <a:fillRect l="-1349" t="-11494" r="-539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General transformation to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joint from the 1</a:t>
                </a:r>
                <a:r>
                  <a:rPr lang="en-US" sz="2800" baseline="30000" dirty="0" smtClean="0"/>
                  <a:t>st</a:t>
                </a:r>
                <a:r>
                  <a:rPr lang="en-US" sz="2800" dirty="0" smtClean="0"/>
                  <a:t> DH-frame of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leg. Generated from </a:t>
                </a:r>
                <a:r>
                  <a:rPr lang="en-US" sz="2800" dirty="0" err="1" smtClean="0"/>
                  <a:t>Devanit-Hartenburg</a:t>
                </a:r>
                <a:r>
                  <a:rPr lang="en-US" sz="2800" dirty="0" smtClean="0"/>
                  <a:t> (DH) parameters.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4057219"/>
                <a:ext cx="10907487" cy="969496"/>
              </a:xfrm>
              <a:prstGeom prst="rect">
                <a:avLst/>
              </a:prstGeom>
              <a:blipFill rotWithShape="0">
                <a:blip r:embed="rId8"/>
                <a:stretch>
                  <a:fillRect l="-1118" t="-6289" b="-16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446488" y="2585000"/>
            <a:ext cx="509018" cy="38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63254" y="2585000"/>
            <a:ext cx="437244" cy="38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74325" y="1928981"/>
            <a:ext cx="2927474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Orientation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7888" y="3547657"/>
            <a:ext cx="2500348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Position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4" name="Elbow Connector 3"/>
          <p:cNvCxnSpPr>
            <a:stCxn id="14" idx="3"/>
            <a:endCxn id="12" idx="0"/>
          </p:cNvCxnSpPr>
          <p:nvPr/>
        </p:nvCxnSpPr>
        <p:spPr>
          <a:xfrm>
            <a:off x="5001799" y="2200049"/>
            <a:ext cx="699198" cy="38495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5" idx="3"/>
            <a:endCxn id="13" idx="2"/>
          </p:cNvCxnSpPr>
          <p:nvPr/>
        </p:nvCxnSpPr>
        <p:spPr>
          <a:xfrm flipV="1">
            <a:off x="4788236" y="2967814"/>
            <a:ext cx="1893640" cy="85091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7901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DH-Parameters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" y="1390291"/>
            <a:ext cx="12057017" cy="287577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52495" y="4588393"/>
            <a:ext cx="6886048" cy="2109953"/>
            <a:chOff x="1412326" y="4528457"/>
            <a:chExt cx="6886048" cy="21099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851405" y="4641301"/>
                  <a:ext cx="3351622" cy="559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405" y="4641301"/>
                  <a:ext cx="3351622" cy="55944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412326" y="4889672"/>
              <a:ext cx="2828160" cy="116136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756058" y="5333886"/>
                  <a:ext cx="3542316" cy="13045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p>
                        </m:sSub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6058" y="5333886"/>
                  <a:ext cx="3542316" cy="13045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Left Brace 6"/>
            <p:cNvSpPr/>
            <p:nvPr/>
          </p:nvSpPr>
          <p:spPr>
            <a:xfrm>
              <a:off x="4412343" y="4528457"/>
              <a:ext cx="439062" cy="1959429"/>
            </a:xfrm>
            <a:prstGeom prst="leftBrace">
              <a:avLst>
                <a:gd name="adj1" fmla="val 31473"/>
                <a:gd name="adj2" fmla="val 477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3577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Joint Position Limits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70" y="2209636"/>
            <a:ext cx="9906000" cy="1466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70" y="4836596"/>
            <a:ext cx="9886950" cy="1457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" y="1430640"/>
            <a:ext cx="903949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Joint position limits (hardware-constrained)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48640" y="3992735"/>
            <a:ext cx="903949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Joint position limits (software-imposed)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24680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Kinematics: Joint/Foot Positions</a:t>
            </a:r>
            <a:endParaRPr dirty="0"/>
          </a:p>
        </p:txBody>
      </p:sp>
      <p:sp>
        <p:nvSpPr>
          <p:cNvPr id="16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0380" y="3433560"/>
            <a:ext cx="5390280" cy="51372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4800647" y="1942562"/>
            <a:ext cx="2113920" cy="570960"/>
          </a:xfrm>
          <a:prstGeom prst="rect">
            <a:avLst/>
          </a:prstGeom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3180267" y="5033573"/>
            <a:ext cx="4667420" cy="1385947"/>
            <a:chOff x="3109393" y="4846929"/>
            <a:chExt cx="4667420" cy="1385947"/>
          </a:xfrm>
        </p:grpSpPr>
        <p:pic>
          <p:nvPicPr>
            <p:cNvPr id="14" name="Picture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162403" y="4846929"/>
              <a:ext cx="2561400" cy="551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3109393" y="5738236"/>
              <a:ext cx="4667420" cy="494640"/>
              <a:chOff x="3043523" y="5749243"/>
              <a:chExt cx="4667420" cy="494640"/>
            </a:xfrm>
          </p:grpSpPr>
          <p:pic>
            <p:nvPicPr>
              <p:cNvPr id="17" name="Picture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3523" y="5749243"/>
                <a:ext cx="2237760" cy="4946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Picture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4703" y="5762425"/>
                <a:ext cx="1866240" cy="4183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4" name="Group 3"/>
          <p:cNvGrpSpPr/>
          <p:nvPr/>
        </p:nvGrpSpPr>
        <p:grpSpPr>
          <a:xfrm>
            <a:off x="1419496" y="1290576"/>
            <a:ext cx="9930674" cy="3556157"/>
            <a:chOff x="1143725" y="1272125"/>
            <a:chExt cx="9930674" cy="3556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143725" y="1272125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the first joint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1272125"/>
                  <a:ext cx="9930674" cy="53091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89" t="-11494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143725" y="2706948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each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joint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2706948"/>
                  <a:ext cx="9930674" cy="5309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89" t="-10345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143725" y="4297367"/>
                  <a:ext cx="9930674" cy="5309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 smtClean="0"/>
                    <a:t>Position of each foot of the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2800" dirty="0" smtClean="0"/>
                    <a:t> leg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800" dirty="0" smtClean="0"/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25" y="4297367"/>
                  <a:ext cx="9930674" cy="5309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289" t="-11494" b="-310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350347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287167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(IK)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79" name="Picture 1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240" y="2442823"/>
            <a:ext cx="8305200" cy="32950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Joint configuration solution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blipFill rotWithShape="0">
                <a:blip r:embed="rId3"/>
                <a:stretch>
                  <a:fillRect l="-1289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287167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(IK)</a:t>
            </a:r>
            <a:endParaRPr dirty="0"/>
          </a:p>
        </p:txBody>
      </p:sp>
      <p:sp>
        <p:nvSpPr>
          <p:cNvPr id="17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79" name="Picture 1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240" y="2442823"/>
            <a:ext cx="8305200" cy="32950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Joint configuration solution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03" y="1603971"/>
                <a:ext cx="9930674" cy="542136"/>
              </a:xfrm>
              <a:prstGeom prst="rect">
                <a:avLst/>
              </a:prstGeom>
              <a:blipFill rotWithShape="0">
                <a:blip r:embed="rId3"/>
                <a:stretch>
                  <a:fillRect l="-1289" t="-12360" b="-25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3118757" y="5234215"/>
            <a:ext cx="4662233" cy="1167114"/>
            <a:chOff x="3118757" y="5234215"/>
            <a:chExt cx="4662233" cy="1167114"/>
          </a:xfrm>
        </p:grpSpPr>
        <p:sp>
          <p:nvSpPr>
            <p:cNvPr id="2" name="Rectangle 1"/>
            <p:cNvSpPr/>
            <p:nvPr/>
          </p:nvSpPr>
          <p:spPr>
            <a:xfrm>
              <a:off x="3118757" y="5234215"/>
              <a:ext cx="437244" cy="3828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0050" y="5859193"/>
              <a:ext cx="3370940" cy="542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Ankle configuration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4" name="Elbow Connector 3"/>
            <p:cNvCxnSpPr>
              <a:stCxn id="2" idx="2"/>
            </p:cNvCxnSpPr>
            <p:nvPr/>
          </p:nvCxnSpPr>
          <p:spPr>
            <a:xfrm rot="16200000" flipH="1">
              <a:off x="3617098" y="5337309"/>
              <a:ext cx="513232" cy="1072671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941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2" name="Picture 181"/>
          <p:cNvPicPr/>
          <p:nvPr/>
        </p:nvPicPr>
        <p:blipFill>
          <a:blip r:embed="rId2"/>
          <a:stretch>
            <a:fillRect/>
          </a:stretch>
        </p:blipFill>
        <p:spPr>
          <a:xfrm>
            <a:off x="2371680" y="2096846"/>
            <a:ext cx="7447680" cy="406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Quadruped Robotics</a:t>
            </a:r>
            <a:endParaRPr dirty="0"/>
          </a:p>
        </p:txBody>
      </p:sp>
      <p:sp>
        <p:nvSpPr>
          <p:cNvPr id="116" name="CustomShape 2"/>
          <p:cNvSpPr/>
          <p:nvPr/>
        </p:nvSpPr>
        <p:spPr>
          <a:xfrm>
            <a:off x="838260" y="1388603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spcBef>
                <a:spcPts val="1200"/>
              </a:spcBef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Inspired by notable quadruped robotic systems from the past decade: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FF0000"/>
                </a:solidFill>
                <a:latin typeface="Calibri"/>
              </a:rPr>
              <a:t>LittleDog</a:t>
            </a:r>
            <a:r>
              <a:rPr lang="en-US" sz="3600" dirty="0">
                <a:solidFill>
                  <a:srgbClr val="FF0000"/>
                </a:solidFill>
                <a:latin typeface="Calibri"/>
              </a:rPr>
              <a:t> (Boston Dynamics) 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BigDog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(Boston Dynamics) 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Tekken (Kyoto Institute of Technology)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Kolt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(Stanford University)</a:t>
            </a:r>
            <a:endParaRPr dirty="0"/>
          </a:p>
          <a:p>
            <a:pPr marL="1028700" lvl="1" indent="-571500">
              <a:lnSpc>
                <a:spcPct val="100000"/>
              </a:lnSpc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 err="1">
                <a:solidFill>
                  <a:srgbClr val="000000"/>
                </a:solidFill>
                <a:latin typeface="Calibri"/>
              </a:rPr>
              <a:t>HyQ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Istituto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Italiano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 di </a:t>
            </a:r>
            <a:r>
              <a:rPr lang="en-US" sz="3600" dirty="0" err="1">
                <a:solidFill>
                  <a:srgbClr val="000000"/>
                </a:solidFill>
                <a:latin typeface="Calibri"/>
              </a:rPr>
              <a:t>Tecnologia</a:t>
            </a:r>
            <a:r>
              <a:rPr lang="en-US" sz="3600" dirty="0">
                <a:solidFill>
                  <a:srgbClr val="000000"/>
                </a:solidFill>
                <a:latin typeface="Calibri"/>
              </a:rPr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2" name="Picture 181"/>
          <p:cNvPicPr/>
          <p:nvPr/>
        </p:nvPicPr>
        <p:blipFill>
          <a:blip r:embed="rId2"/>
          <a:stretch>
            <a:fillRect/>
          </a:stretch>
        </p:blipFill>
        <p:spPr>
          <a:xfrm>
            <a:off x="2371680" y="2096846"/>
            <a:ext cx="7447680" cy="4066560"/>
          </a:xfrm>
          <a:prstGeom prst="rect">
            <a:avLst/>
          </a:prstGeom>
          <a:ln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392953" y="1502133"/>
            <a:ext cx="11292990" cy="1502324"/>
            <a:chOff x="392953" y="1502133"/>
            <a:chExt cx="11292990" cy="1502324"/>
          </a:xfrm>
        </p:grpSpPr>
        <p:sp>
          <p:nvSpPr>
            <p:cNvPr id="5" name="Rectangle 4"/>
            <p:cNvSpPr/>
            <p:nvPr/>
          </p:nvSpPr>
          <p:spPr>
            <a:xfrm>
              <a:off x="2371680" y="2418443"/>
              <a:ext cx="669336" cy="5860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426184" y="2302331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59154" y="1502133"/>
              <a:ext cx="4626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Foot position configuration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2953" y="1502133"/>
              <a:ext cx="4626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Foot position in local frame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Elbow Connector 12"/>
            <p:cNvCxnSpPr>
              <a:stCxn id="8" idx="2"/>
            </p:cNvCxnSpPr>
            <p:nvPr/>
          </p:nvCxnSpPr>
          <p:spPr>
            <a:xfrm rot="5400000">
              <a:off x="7389866" y="542802"/>
              <a:ext cx="500133" cy="3465235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2"/>
              <a:endCxn id="5" idx="0"/>
            </p:cNvCxnSpPr>
            <p:nvPr/>
          </p:nvCxnSpPr>
          <p:spPr>
            <a:xfrm>
              <a:off x="2706348" y="2025353"/>
              <a:ext cx="0" cy="3930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46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Limits on Body Posing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02" y="4131315"/>
            <a:ext cx="9896475" cy="1914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3426" y="3321575"/>
            <a:ext cx="9930674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Default robot stance when upright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53426" y="1689827"/>
            <a:ext cx="9930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Kinematic feasibility of each pose is checked using the inverse kinematic solution.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82980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Limits on Body Posing, cont.</a:t>
            </a:r>
            <a:endParaRPr dirty="0"/>
          </a:p>
        </p:txBody>
      </p:sp>
      <p:sp>
        <p:nvSpPr>
          <p:cNvPr id="18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3" y="1249851"/>
            <a:ext cx="11752393" cy="43895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8267" y="5784230"/>
            <a:ext cx="3293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Trunk position (</a:t>
            </a:r>
            <a:r>
              <a:rPr lang="en-US" sz="2800" dirty="0" err="1" smtClean="0">
                <a:solidFill>
                  <a:srgbClr val="FF0000"/>
                </a:solidFill>
              </a:rPr>
              <a:t>x,y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3412" y="5813259"/>
            <a:ext cx="441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Orientation (roll and pitch)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677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Manipulator Jacobian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6" name="Picture 185"/>
          <p:cNvPicPr/>
          <p:nvPr/>
        </p:nvPicPr>
        <p:blipFill>
          <a:blip r:embed="rId2"/>
          <a:stretch>
            <a:fillRect/>
          </a:stretch>
        </p:blipFill>
        <p:spPr>
          <a:xfrm>
            <a:off x="5291100" y="2442420"/>
            <a:ext cx="1608840" cy="542160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/>
          <p:nvPr/>
        </p:nvPicPr>
        <p:blipFill>
          <a:blip r:embed="rId3"/>
          <a:stretch>
            <a:fillRect/>
          </a:stretch>
        </p:blipFill>
        <p:spPr>
          <a:xfrm>
            <a:off x="3759598" y="4743720"/>
            <a:ext cx="3533040" cy="16758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31217" y="3923043"/>
                <a:ext cx="993067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Manipulator Jacobian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leg,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17" y="3923043"/>
                <a:ext cx="9930674" cy="542136"/>
              </a:xfrm>
              <a:prstGeom prst="rect">
                <a:avLst/>
              </a:prstGeom>
              <a:blipFill rotWithShape="0">
                <a:blip r:embed="rId4"/>
                <a:stretch>
                  <a:fillRect l="-1289" t="-1363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1217" y="1515485"/>
                <a:ext cx="10481246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A mapping for foot velocity in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800" dirty="0" smtClean="0"/>
                  <a:t> local leg frame defined by: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217" y="1515485"/>
                <a:ext cx="10481246" cy="530915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1494" r="-58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020" y="3139677"/>
            <a:ext cx="3429000" cy="504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World Frame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Tranformations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757420" y="458832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>
            <a:fillRect/>
          </a:stretch>
        </p:blipFill>
        <p:spPr>
          <a:xfrm>
            <a:off x="3188843" y="291378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>
            <a:fillRect/>
          </a:stretch>
        </p:blipFill>
        <p:spPr>
          <a:xfrm>
            <a:off x="4233780" y="3738240"/>
            <a:ext cx="3723480" cy="64692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Given a body and foot velocities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0288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Velocity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Kinematics : World Frame </a:t>
            </a:r>
            <a:r>
              <a:rPr lang="en-US" sz="4400" dirty="0" err="1" smtClean="0">
                <a:solidFill>
                  <a:srgbClr val="000000"/>
                </a:solidFill>
                <a:latin typeface="Calibri"/>
              </a:rPr>
              <a:t>Tranformations</a:t>
            </a:r>
            <a:endParaRPr dirty="0"/>
          </a:p>
        </p:txBody>
      </p:sp>
      <p:sp>
        <p:nvSpPr>
          <p:cNvPr id="1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757420" y="458832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>
            <a:fillRect/>
          </a:stretch>
        </p:blipFill>
        <p:spPr>
          <a:xfrm>
            <a:off x="3188843" y="291378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>
            <a:fillRect/>
          </a:stretch>
        </p:blipFill>
        <p:spPr>
          <a:xfrm>
            <a:off x="4233780" y="3738240"/>
            <a:ext cx="3723480" cy="646920"/>
          </a:xfrm>
          <a:prstGeom prst="rect">
            <a:avLst/>
          </a:prstGeom>
          <a:ln>
            <a:noFill/>
          </a:ln>
        </p:spPr>
      </p:pic>
      <p:grpSp>
        <p:nvGrpSpPr>
          <p:cNvPr id="26" name="Group 25"/>
          <p:cNvGrpSpPr/>
          <p:nvPr/>
        </p:nvGrpSpPr>
        <p:grpSpPr>
          <a:xfrm>
            <a:off x="0" y="2068328"/>
            <a:ext cx="11492026" cy="4440043"/>
            <a:chOff x="0" y="2068328"/>
            <a:chExt cx="11492026" cy="4440043"/>
          </a:xfrm>
        </p:grpSpPr>
        <p:sp>
          <p:nvSpPr>
            <p:cNvPr id="11" name="Rectangle 10"/>
            <p:cNvSpPr/>
            <p:nvPr/>
          </p:nvSpPr>
          <p:spPr>
            <a:xfrm>
              <a:off x="5431881" y="2967003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5809" y="4701399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2853" y="4701399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37663" y="2072443"/>
              <a:ext cx="3302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Angular rate of foot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5319080"/>
              <a:ext cx="4498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Foot translational velocity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0" y="5985151"/>
              <a:ext cx="44983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>
                  <a:solidFill>
                    <a:srgbClr val="FF0000"/>
                  </a:solidFill>
                </a:rPr>
                <a:t>Trunk translational velocity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3" name="Elbow Connector 2"/>
            <p:cNvCxnSpPr>
              <a:stCxn id="16" idx="3"/>
            </p:cNvCxnSpPr>
            <p:nvPr/>
          </p:nvCxnSpPr>
          <p:spPr>
            <a:xfrm flipV="1">
              <a:off x="4498362" y="5141241"/>
              <a:ext cx="428012" cy="439449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/>
            <p:cNvCxnSpPr>
              <a:stCxn id="18" idx="3"/>
              <a:endCxn id="14" idx="2"/>
            </p:cNvCxnSpPr>
            <p:nvPr/>
          </p:nvCxnSpPr>
          <p:spPr>
            <a:xfrm flipV="1">
              <a:off x="4498362" y="5141241"/>
              <a:ext cx="1145056" cy="1105520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865237" y="2068328"/>
              <a:ext cx="4626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Angular rate of body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30023" y="2967612"/>
              <a:ext cx="48113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" name="Elbow Connector 24"/>
            <p:cNvCxnSpPr>
              <a:stCxn id="11" idx="0"/>
              <a:endCxn id="15" idx="3"/>
            </p:cNvCxnSpPr>
            <p:nvPr/>
          </p:nvCxnSpPr>
          <p:spPr>
            <a:xfrm rot="16200000" flipV="1">
              <a:off x="5189951" y="2484507"/>
              <a:ext cx="632950" cy="332041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24" idx="0"/>
              <a:endCxn id="23" idx="1"/>
            </p:cNvCxnSpPr>
            <p:nvPr/>
          </p:nvCxnSpPr>
          <p:spPr>
            <a:xfrm rot="5400000" flipH="1" flipV="1">
              <a:off x="6299075" y="2401451"/>
              <a:ext cx="637674" cy="494649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Given a body and foot velocities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00" y="1357069"/>
                <a:ext cx="1048124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222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8603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Inverse Velocity Kinematics</a:t>
            </a:r>
            <a:endParaRPr dirty="0"/>
          </a:p>
        </p:txBody>
      </p:sp>
      <p:sp>
        <p:nvSpPr>
          <p:cNvPr id="1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7112" y="1430640"/>
                <a:ext cx="10709456" cy="529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Each leg has 4-DOF, thus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p>
                    </m:sSubSup>
                  </m:oMath>
                </a14:m>
                <a:r>
                  <a:rPr lang="en-US" sz="2800" dirty="0" smtClean="0"/>
                  <a:t> is rank deficient.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>
                  <a:lnSpc>
                    <a:spcPct val="150000"/>
                  </a:lnSpc>
                </a:pPr>
                <a:endParaRPr lang="en-US" sz="2800" dirty="0" smtClean="0"/>
              </a:p>
              <a:p>
                <a:pPr>
                  <a:lnSpc>
                    <a:spcPct val="150000"/>
                  </a:lnSpc>
                </a:pPr>
                <a:endParaRPr lang="en-US" sz="2800" dirty="0" smtClean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Least-squares approximate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 by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sz="2800" dirty="0" smtClean="0"/>
                  <a:t>-weighted Moore-Penrose pseudo inverse.</a:t>
                </a:r>
                <a:endParaRPr lang="en-US" sz="2800" dirty="0"/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Weighting factor used to handle manipulator singularities.</a:t>
                </a:r>
              </a:p>
              <a:p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12" y="1430640"/>
                <a:ext cx="10709456" cy="5292474"/>
              </a:xfrm>
              <a:prstGeom prst="rect">
                <a:avLst/>
              </a:prstGeom>
              <a:blipFill rotWithShape="0">
                <a:blip r:embed="rId2"/>
                <a:stretch>
                  <a:fillRect l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533760" y="2621310"/>
            <a:ext cx="5276160" cy="131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endParaRPr dirty="0"/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919420" y="2026235"/>
            <a:ext cx="6504840" cy="53280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3"/>
          <a:stretch>
            <a:fillRect/>
          </a:stretch>
        </p:blipFill>
        <p:spPr>
          <a:xfrm>
            <a:off x="3461780" y="3776982"/>
            <a:ext cx="5019120" cy="48492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4"/>
          <a:stretch>
            <a:fillRect/>
          </a:stretch>
        </p:blipFill>
        <p:spPr>
          <a:xfrm>
            <a:off x="5257280" y="4417831"/>
            <a:ext cx="1428120" cy="41832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5"/>
          <a:stretch>
            <a:fillRect/>
          </a:stretch>
        </p:blipFill>
        <p:spPr>
          <a:xfrm>
            <a:off x="4990700" y="5426177"/>
            <a:ext cx="1961280" cy="54216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6"/>
          <a:stretch>
            <a:fillRect/>
          </a:stretch>
        </p:blipFill>
        <p:spPr>
          <a:xfrm>
            <a:off x="4909700" y="5937742"/>
            <a:ext cx="2123280" cy="542160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104097" y="1243800"/>
            <a:ext cx="73416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Dynamics of the system takes the following form: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04096" y="3012469"/>
            <a:ext cx="43592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with external contact-forces: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04096" y="4686834"/>
            <a:ext cx="49466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</a:rPr>
              <a:t>nd joint input torque dynamics:</a:t>
            </a:r>
          </a:p>
        </p:txBody>
      </p:sp>
    </p:spTree>
    <p:extLst>
      <p:ext uri="{BB962C8B-B14F-4D97-AF65-F5344CB8AC3E}">
        <p14:creationId xmlns:p14="http://schemas.microsoft.com/office/powerpoint/2010/main" val="2596695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endParaRPr dirty="0"/>
          </a:p>
        </p:txBody>
      </p:sp>
      <p:sp>
        <p:nvSpPr>
          <p:cNvPr id="1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919420" y="2026235"/>
            <a:ext cx="6504840" cy="53280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3"/>
          <a:stretch>
            <a:fillRect/>
          </a:stretch>
        </p:blipFill>
        <p:spPr>
          <a:xfrm>
            <a:off x="3461780" y="3776982"/>
            <a:ext cx="5019120" cy="48492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4"/>
          <a:stretch>
            <a:fillRect/>
          </a:stretch>
        </p:blipFill>
        <p:spPr>
          <a:xfrm>
            <a:off x="5257280" y="4417831"/>
            <a:ext cx="1428120" cy="41832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5"/>
          <a:stretch>
            <a:fillRect/>
          </a:stretch>
        </p:blipFill>
        <p:spPr>
          <a:xfrm>
            <a:off x="4990700" y="5426177"/>
            <a:ext cx="1961280" cy="54216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6"/>
          <a:stretch>
            <a:fillRect/>
          </a:stretch>
        </p:blipFill>
        <p:spPr>
          <a:xfrm>
            <a:off x="4909700" y="5937742"/>
            <a:ext cx="2123280" cy="542160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104097" y="1243800"/>
            <a:ext cx="734162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Dynamics of the system takes the following form: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04096" y="3012469"/>
            <a:ext cx="43592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libri" panose="020F0502020204030204" pitchFamily="34" charset="0"/>
              </a:rPr>
              <a:t>with external contact-forces: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04096" y="4686834"/>
            <a:ext cx="49466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</a:rPr>
              <a:t>nd joint input torque dynamics: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25213" y="2054187"/>
            <a:ext cx="4832837" cy="1107822"/>
            <a:chOff x="2425213" y="2054187"/>
            <a:chExt cx="4832837" cy="1107822"/>
          </a:xfrm>
        </p:grpSpPr>
        <p:sp>
          <p:nvSpPr>
            <p:cNvPr id="16" name="TextBox 15"/>
            <p:cNvSpPr txBox="1"/>
            <p:nvPr/>
          </p:nvSpPr>
          <p:spPr>
            <a:xfrm>
              <a:off x="2425213" y="2638789"/>
              <a:ext cx="39807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Lump disturbance term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51850" y="2054187"/>
              <a:ext cx="706200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Elbow Connector 3"/>
            <p:cNvCxnSpPr>
              <a:stCxn id="16" idx="3"/>
              <a:endCxn id="18" idx="2"/>
            </p:cNvCxnSpPr>
            <p:nvPr/>
          </p:nvCxnSpPr>
          <p:spPr>
            <a:xfrm flipV="1">
              <a:off x="6405989" y="2494029"/>
              <a:ext cx="498961" cy="406370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7868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Dynamical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Model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: State Space Representation</a:t>
            </a:r>
            <a:endParaRPr dirty="0"/>
          </a:p>
        </p:txBody>
      </p:sp>
      <p:sp>
        <p:nvSpPr>
          <p:cNvPr id="206" name="CustomShape 2"/>
          <p:cNvSpPr/>
          <p:nvPr/>
        </p:nvSpPr>
        <p:spPr>
          <a:xfrm>
            <a:off x="548640" y="125919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07" name="Picture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2682570" y="1310116"/>
            <a:ext cx="7333560" cy="1723320"/>
          </a:xfrm>
          <a:prstGeom prst="rect">
            <a:avLst/>
          </a:prstGeom>
          <a:ln>
            <a:noFill/>
          </a:ln>
        </p:spPr>
      </p:pic>
      <p:pic>
        <p:nvPicPr>
          <p:cNvPr id="208" name="Picture 207"/>
          <p:cNvPicPr/>
          <p:nvPr/>
        </p:nvPicPr>
        <p:blipFill>
          <a:blip r:embed="rId3"/>
          <a:stretch>
            <a:fillRect/>
          </a:stretch>
        </p:blipFill>
        <p:spPr>
          <a:xfrm>
            <a:off x="3647320" y="4100143"/>
            <a:ext cx="5152320" cy="16758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>
            <a:fillRect/>
          </a:stretch>
        </p:blipFill>
        <p:spPr>
          <a:xfrm>
            <a:off x="3890560" y="5775943"/>
            <a:ext cx="2028240" cy="4089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18755" y="3231409"/>
                <a:ext cx="7680885" cy="670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>
                    <a:latin typeface="Calibri" panose="020F0502020204030204" pitchFamily="34" charset="0"/>
                  </a:rPr>
                  <a:t>First-order discretization with a sampling period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libri" panose="020F05020202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755" y="3231409"/>
                <a:ext cx="7680885" cy="670761"/>
              </a:xfrm>
              <a:prstGeom prst="rect">
                <a:avLst/>
              </a:prstGeom>
              <a:blipFill rotWithShape="0">
                <a:blip r:embed="rId5"/>
                <a:stretch>
                  <a:fillRect l="-1667" r="-873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Quadruped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Robotics, cont.</a:t>
            </a:r>
            <a:endParaRPr dirty="0"/>
          </a:p>
        </p:txBody>
      </p:sp>
      <p:sp>
        <p:nvSpPr>
          <p:cNvPr id="118" name="CustomShape 2"/>
          <p:cNvSpPr/>
          <p:nvPr/>
        </p:nvSpPr>
        <p:spPr>
          <a:xfrm>
            <a:off x="838260" y="1475158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Well known advantages over wheeled robots, mainly in adaptability to terrain</a:t>
            </a:r>
            <a:endParaRPr dirty="0"/>
          </a:p>
          <a:p>
            <a:pPr marL="285750" indent="-28575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latin typeface="Calibri"/>
              </a:rPr>
              <a:t>At the follows expenses:</a:t>
            </a:r>
            <a:endParaRPr dirty="0"/>
          </a:p>
          <a:p>
            <a:pPr marL="914400" lvl="1" indent="-4572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/>
              </a:rPr>
              <a:t>Higher power consumption (more actuators)</a:t>
            </a:r>
            <a:endParaRPr dirty="0"/>
          </a:p>
          <a:p>
            <a:pPr marL="914400" lvl="1" indent="-4572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200" dirty="0">
                <a:latin typeface="Calibri"/>
              </a:rPr>
              <a:t>Lower payload capacity (higher actuator loading)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24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90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Simulator, cont.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472320" y="1690940"/>
            <a:ext cx="11246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Full quadruped dynamic requires an analysis of many dynamical modes for each foot contact configuration.</a:t>
            </a:r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Actual contact dynamics (friction, multiple collisions) can be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 numerical dynamical simulator helps reduce complexity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Configurable environments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err="1">
                <a:solidFill>
                  <a:srgbClr val="000000"/>
                </a:solidFill>
                <a:latin typeface="Calibri"/>
              </a:rPr>
              <a:t>BlueFoot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Simulator, cont.</a:t>
            </a:r>
            <a:endParaRPr dirty="0"/>
          </a:p>
        </p:txBody>
      </p:sp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4840" y="1430640"/>
                <a:ext cx="10821360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 smtClean="0"/>
                  <a:t>Implemented using the </a:t>
                </a:r>
                <a:r>
                  <a:rPr lang="en-US" sz="3200" i="1" dirty="0" smtClean="0"/>
                  <a:t>Open Dynamics Engine </a:t>
                </a:r>
                <a:r>
                  <a:rPr lang="en-US" sz="3200" dirty="0" smtClean="0"/>
                  <a:t>C++ library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Generates dynamical updates for all bodies via constrained quadratic minimization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3200" dirty="0" smtClean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Rigid body and contact dynamics formulated as a Linear Complimentary problem (LCP)</a:t>
                </a:r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endParaRPr lang="en-US" sz="3200" dirty="0"/>
              </a:p>
              <a:p>
                <a:pPr marL="914400" lvl="1" indent="-457200">
                  <a:buFont typeface="Courier New" panose="02070309020205020404" pitchFamily="49" charset="0"/>
                  <a:buChar char="o"/>
                </a:pPr>
                <a:r>
                  <a:rPr lang="en-US" sz="3200" dirty="0" smtClean="0"/>
                  <a:t>First-order integration with small time-step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Δt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sz="3200" dirty="0" smtClean="0"/>
                  <a:t>) </a:t>
                </a:r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0" y="1430640"/>
                <a:ext cx="10821360" cy="5016758"/>
              </a:xfrm>
              <a:prstGeom prst="rect">
                <a:avLst/>
              </a:prstGeom>
              <a:blipFill rotWithShape="0">
                <a:blip r:embed="rId2"/>
                <a:stretch>
                  <a:fillRect l="-1295" t="-1580" b="-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073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6137" r="7778" b="3280"/>
          <a:stretch/>
        </p:blipFill>
        <p:spPr>
          <a:xfrm>
            <a:off x="1789450" y="0"/>
            <a:ext cx="8764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076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Gaiting and Stabilization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15030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Central Pattern Generator (CPG)-based Gaiting</a:t>
            </a:r>
            <a:endParaRPr dirty="0"/>
          </a:p>
        </p:txBody>
      </p:sp>
      <p:sp>
        <p:nvSpPr>
          <p:cNvPr id="21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6423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CPG with </a:t>
            </a:r>
            <a:r>
              <a:rPr lang="en-US" sz="4400" dirty="0" err="1">
                <a:solidFill>
                  <a:srgbClr val="000000"/>
                </a:solidFill>
                <a:latin typeface="Calibri"/>
              </a:rPr>
              <a:t>Hopf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 Unit Oscillators</a:t>
            </a:r>
            <a:endParaRPr dirty="0"/>
          </a:p>
        </p:txBody>
      </p:sp>
      <p:sp>
        <p:nvSpPr>
          <p:cNvPr id="216" name="CustomShape 2"/>
          <p:cNvSpPr/>
          <p:nvPr/>
        </p:nvSpPr>
        <p:spPr>
          <a:xfrm>
            <a:off x="548640" y="1359704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17" name="Pictur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7957260" y="1737527"/>
            <a:ext cx="1468997" cy="504276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3"/>
          <a:stretch>
            <a:fillRect/>
          </a:stretch>
        </p:blipFill>
        <p:spPr>
          <a:xfrm>
            <a:off x="3291392" y="3667304"/>
            <a:ext cx="5824028" cy="192069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48640" y="1648179"/>
                <a:ext cx="11309532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Hopf oscillator has a state-pair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648179"/>
                <a:ext cx="11309532" cy="593624"/>
              </a:xfrm>
              <a:prstGeom prst="rect">
                <a:avLst/>
              </a:prstGeom>
              <a:blipFill rotWithShape="0">
                <a:blip r:embed="rId4"/>
                <a:stretch>
                  <a:fillRect l="-1348" t="-12245" b="-3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48640" y="2662166"/>
                <a:ext cx="1130953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which make up the CPG network state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3200" dirty="0" smtClean="0"/>
                  <a:t> by: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2662166"/>
                <a:ext cx="11309532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348" t="-13542" r="-8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3" name="Picture 22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9352" y="4669808"/>
            <a:ext cx="7172335" cy="1928794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27146" y="2719800"/>
            <a:ext cx="6752520" cy="101844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301763" y="1430639"/>
            <a:ext cx="11309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The full </a:t>
            </a:r>
            <a:r>
              <a:rPr lang="en-US" sz="3200" dirty="0" err="1" smtClean="0"/>
              <a:t>Hopf</a:t>
            </a:r>
            <a:r>
              <a:rPr lang="en-US" sz="3200" dirty="0" smtClean="0"/>
              <a:t>-oscillator network dynamics are then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1763" y="5341817"/>
            <a:ext cx="1004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sp>
        <p:nvSpPr>
          <p:cNvPr id="9" name="CustomShape 2"/>
          <p:cNvSpPr/>
          <p:nvPr/>
        </p:nvSpPr>
        <p:spPr>
          <a:xfrm>
            <a:off x="-11541760" y="482666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3" name="Picture 22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9352" y="4669808"/>
            <a:ext cx="7172335" cy="1928794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27146" y="2719800"/>
            <a:ext cx="6752520" cy="1018440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301763" y="1430639"/>
            <a:ext cx="11309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The full </a:t>
            </a:r>
            <a:r>
              <a:rPr lang="en-US" sz="3200" dirty="0" err="1" smtClean="0"/>
              <a:t>Hopf</a:t>
            </a:r>
            <a:r>
              <a:rPr lang="en-US" sz="3200" dirty="0" smtClean="0"/>
              <a:t>-oscillator network dynamics are then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1763" y="5341817"/>
            <a:ext cx="10043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sp>
        <p:nvSpPr>
          <p:cNvPr id="9" name="CustomShape 2"/>
          <p:cNvSpPr/>
          <p:nvPr/>
        </p:nvSpPr>
        <p:spPr>
          <a:xfrm>
            <a:off x="-11541760" y="4826667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269256" y="2078742"/>
            <a:ext cx="9957590" cy="2691603"/>
            <a:chOff x="269256" y="2078742"/>
            <a:chExt cx="9957590" cy="2691603"/>
          </a:xfrm>
        </p:grpSpPr>
        <p:grpSp>
          <p:nvGrpSpPr>
            <p:cNvPr id="36" name="Group 35"/>
            <p:cNvGrpSpPr/>
            <p:nvPr/>
          </p:nvGrpSpPr>
          <p:grpSpPr>
            <a:xfrm>
              <a:off x="269256" y="2078742"/>
              <a:ext cx="9957590" cy="2691603"/>
              <a:chOff x="269256" y="2078742"/>
              <a:chExt cx="9957590" cy="2691603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432764" y="3272562"/>
                <a:ext cx="560151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552197" y="3272562"/>
                <a:ext cx="402772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877658" y="3272562"/>
                <a:ext cx="358479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524844" y="2695735"/>
                <a:ext cx="299820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954969" y="2695735"/>
                <a:ext cx="344482" cy="43984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69256" y="3803501"/>
                <a:ext cx="40737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Amplitude Modulation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9256" y="4308680"/>
                <a:ext cx="41635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Frequency Modulation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886947" y="4208143"/>
                <a:ext cx="2339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Coupling Matrix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8" name="Elbow Connector 17"/>
              <p:cNvCxnSpPr>
                <a:stCxn id="10" idx="2"/>
                <a:endCxn id="15" idx="3"/>
              </p:cNvCxnSpPr>
              <p:nvPr/>
            </p:nvCxnSpPr>
            <p:spPr>
              <a:xfrm rot="5400000">
                <a:off x="4366979" y="3688473"/>
                <a:ext cx="321930" cy="369792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/>
              <p:cNvCxnSpPr>
                <a:stCxn id="11" idx="2"/>
                <a:endCxn id="16" idx="3"/>
              </p:cNvCxnSpPr>
              <p:nvPr/>
            </p:nvCxnSpPr>
            <p:spPr>
              <a:xfrm rot="5400000">
                <a:off x="5679620" y="2465549"/>
                <a:ext cx="827109" cy="3320819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3914017" y="2078742"/>
                <a:ext cx="15976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Amplitude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333904" y="2100073"/>
                <a:ext cx="17244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Frequency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0" name="Elbow Connector 29"/>
              <p:cNvCxnSpPr>
                <a:stCxn id="28" idx="3"/>
                <a:endCxn id="13" idx="0"/>
              </p:cNvCxnSpPr>
              <p:nvPr/>
            </p:nvCxnSpPr>
            <p:spPr>
              <a:xfrm>
                <a:off x="5511661" y="2309575"/>
                <a:ext cx="1163093" cy="386160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/>
              <p:cNvCxnSpPr>
                <a:stCxn id="14" idx="0"/>
                <a:endCxn id="29" idx="1"/>
              </p:cNvCxnSpPr>
              <p:nvPr/>
            </p:nvCxnSpPr>
            <p:spPr>
              <a:xfrm rot="5400000" flipH="1" flipV="1">
                <a:off x="8048143" y="2409974"/>
                <a:ext cx="364829" cy="206694"/>
              </a:xfrm>
              <a:prstGeom prst="bentConnector2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/>
            <p:cNvCxnSpPr>
              <a:stCxn id="12" idx="2"/>
              <a:endCxn id="17" idx="0"/>
            </p:cNvCxnSpPr>
            <p:nvPr/>
          </p:nvCxnSpPr>
          <p:spPr>
            <a:xfrm flipH="1">
              <a:off x="9056897" y="3712404"/>
              <a:ext cx="1" cy="4957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69131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Network Frequency Matrix</a:t>
            </a:r>
            <a:endParaRPr dirty="0"/>
          </a:p>
        </p:txBody>
      </p:sp>
      <p:sp>
        <p:nvSpPr>
          <p:cNvPr id="2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Picture 23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220" y="2530551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>
            <a:fillRect/>
          </a:stretch>
        </p:blipFill>
        <p:spPr>
          <a:xfrm>
            <a:off x="4771980" y="5961600"/>
            <a:ext cx="2799720" cy="54216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76220" y="1438541"/>
            <a:ext cx="105569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Frequency matrix is adjusted as a function of network outputs, as done by </a:t>
            </a:r>
            <a:r>
              <a:rPr lang="en-US" sz="2800" dirty="0" err="1" smtClean="0"/>
              <a:t>Vitor</a:t>
            </a:r>
            <a:r>
              <a:rPr lang="en-US" sz="2800" dirty="0" smtClean="0"/>
              <a:t> Matos, </a:t>
            </a:r>
            <a:r>
              <a:rPr lang="en-US" sz="2800" i="1" dirty="0" smtClean="0"/>
              <a:t>et al</a:t>
            </a:r>
            <a:r>
              <a:rPr lang="en-US" sz="2800" dirty="0" smtClean="0"/>
              <a:t>:</a:t>
            </a:r>
            <a:endParaRPr lang="en-US" sz="2800" i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1076220" y="5260221"/>
            <a:ext cx="1055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Base frequency adjusted according to command velocities by: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Quadruped Robotics, cont.</a:t>
            </a:r>
            <a:endParaRPr dirty="0"/>
          </a:p>
        </p:txBody>
      </p:sp>
      <p:sp>
        <p:nvSpPr>
          <p:cNvPr id="120" name="CustomShape 2"/>
          <p:cNvSpPr/>
          <p:nvPr/>
        </p:nvSpPr>
        <p:spPr>
          <a:xfrm>
            <a:off x="838080" y="1256400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Calibri"/>
              </a:rPr>
              <a:t>Applications: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Calibri"/>
              </a:rPr>
              <a:t>Gaiting </a:t>
            </a:r>
            <a:r>
              <a:rPr lang="en-US" sz="3600" dirty="0">
                <a:latin typeface="Calibri"/>
              </a:rPr>
              <a:t>design/research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Rough-terrain </a:t>
            </a:r>
            <a:r>
              <a:rPr lang="en-US" sz="3600" dirty="0" smtClean="0">
                <a:latin typeface="Calibri"/>
              </a:rPr>
              <a:t>navigation/planning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latin typeface="Calibri"/>
              </a:rPr>
              <a:t>Disaster </a:t>
            </a:r>
            <a:r>
              <a:rPr lang="en-US" sz="3600" dirty="0">
                <a:latin typeface="Calibri"/>
              </a:rPr>
              <a:t>recovery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Search and rescue</a:t>
            </a:r>
            <a:endParaRPr dirty="0"/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"/>
              </a:rPr>
              <a:t>Environmental mapping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Network Frequency Matrix</a:t>
            </a:r>
            <a:endParaRPr dirty="0"/>
          </a:p>
        </p:txBody>
      </p:sp>
      <p:sp>
        <p:nvSpPr>
          <p:cNvPr id="2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Picture 23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220" y="2530551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>
            <a:fillRect/>
          </a:stretch>
        </p:blipFill>
        <p:spPr>
          <a:xfrm>
            <a:off x="4771980" y="5961600"/>
            <a:ext cx="2799720" cy="54216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76220" y="1438541"/>
            <a:ext cx="105569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Frequency matrix is adjusted as a function of network outputs, as done by </a:t>
            </a:r>
            <a:r>
              <a:rPr lang="en-US" sz="2800" dirty="0" err="1" smtClean="0"/>
              <a:t>Vitor</a:t>
            </a:r>
            <a:r>
              <a:rPr lang="en-US" sz="2800" dirty="0" smtClean="0"/>
              <a:t> Matos, </a:t>
            </a:r>
            <a:r>
              <a:rPr lang="en-US" sz="2800" i="1" dirty="0" smtClean="0"/>
              <a:t>et al</a:t>
            </a:r>
            <a:r>
              <a:rPr lang="en-US" sz="2800" dirty="0" smtClean="0"/>
              <a:t>:</a:t>
            </a:r>
            <a:endParaRPr lang="en-US" sz="2800" i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6070120" y="3132670"/>
            <a:ext cx="402772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87772" y="3132670"/>
            <a:ext cx="402772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7204" y="4599111"/>
            <a:ext cx="250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Base Frequency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90543" y="4603354"/>
                <a:ext cx="26097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Duty Factor: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543" y="4603354"/>
                <a:ext cx="260979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50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/>
          <p:cNvCxnSpPr>
            <a:stCxn id="9" idx="3"/>
            <a:endCxn id="7" idx="2"/>
          </p:cNvCxnSpPr>
          <p:nvPr/>
        </p:nvCxnSpPr>
        <p:spPr>
          <a:xfrm flipV="1">
            <a:off x="5676761" y="3572512"/>
            <a:ext cx="594745" cy="1257432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0" idx="1"/>
            <a:endCxn id="8" idx="2"/>
          </p:cNvCxnSpPr>
          <p:nvPr/>
        </p:nvCxnSpPr>
        <p:spPr>
          <a:xfrm rot="10800000">
            <a:off x="7189159" y="3572513"/>
            <a:ext cx="201385" cy="1261675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76220" y="5260221"/>
            <a:ext cx="10556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Base frequency adjusted according to command velocities by:</a:t>
            </a:r>
          </a:p>
        </p:txBody>
      </p:sp>
    </p:spTree>
    <p:extLst>
      <p:ext uri="{BB962C8B-B14F-4D97-AF65-F5344CB8AC3E}">
        <p14:creationId xmlns:p14="http://schemas.microsoft.com/office/powerpoint/2010/main" val="17478931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“Reflex” Design</a:t>
            </a:r>
            <a:endParaRPr dirty="0"/>
          </a:p>
        </p:txBody>
      </p:sp>
      <p:sp>
        <p:nvSpPr>
          <p:cNvPr id="22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Picture 225"/>
          <p:cNvPicPr/>
          <p:nvPr/>
        </p:nvPicPr>
        <p:blipFill>
          <a:blip r:embed="rId2"/>
          <a:stretch>
            <a:fillRect/>
          </a:stretch>
        </p:blipFill>
        <p:spPr>
          <a:xfrm>
            <a:off x="4883060" y="5900448"/>
            <a:ext cx="3085560" cy="74232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 rotWithShape="1">
          <a:blip r:embed="rId3"/>
          <a:srcRect t="36582"/>
          <a:stretch/>
        </p:blipFill>
        <p:spPr>
          <a:xfrm>
            <a:off x="4440463" y="1852268"/>
            <a:ext cx="4543714" cy="1310942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4"/>
          <a:stretch>
            <a:fillRect/>
          </a:stretch>
        </p:blipFill>
        <p:spPr>
          <a:xfrm>
            <a:off x="4288620" y="4475119"/>
            <a:ext cx="4847400" cy="13708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b="69055"/>
          <a:stretch/>
        </p:blipFill>
        <p:spPr>
          <a:xfrm>
            <a:off x="4567964" y="3917017"/>
            <a:ext cx="3599640" cy="5067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leg reflexes using inertial feedback: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  <a:blipFill rotWithShape="0">
                <a:blip r:embed="rId5"/>
                <a:stretch>
                  <a:fillRect t="-1237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424940" y="1191972"/>
            <a:ext cx="9065260" cy="5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Reflexes designed using modulation parameters: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CPG “Reflex” Design</a:t>
            </a:r>
            <a:endParaRPr dirty="0"/>
          </a:p>
        </p:txBody>
      </p:sp>
      <p:sp>
        <p:nvSpPr>
          <p:cNvPr id="22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6" name="Picture 225"/>
          <p:cNvPicPr/>
          <p:nvPr/>
        </p:nvPicPr>
        <p:blipFill>
          <a:blip r:embed="rId2"/>
          <a:stretch>
            <a:fillRect/>
          </a:stretch>
        </p:blipFill>
        <p:spPr>
          <a:xfrm>
            <a:off x="4883060" y="5900448"/>
            <a:ext cx="3085560" cy="74232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 rotWithShape="1">
          <a:blip r:embed="rId3"/>
          <a:srcRect t="36582"/>
          <a:stretch/>
        </p:blipFill>
        <p:spPr>
          <a:xfrm>
            <a:off x="4440463" y="1852268"/>
            <a:ext cx="4543714" cy="1310942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4"/>
          <a:stretch>
            <a:fillRect/>
          </a:stretch>
        </p:blipFill>
        <p:spPr>
          <a:xfrm>
            <a:off x="4288620" y="4475119"/>
            <a:ext cx="4847400" cy="137088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/>
          <a:srcRect b="69055"/>
          <a:stretch/>
        </p:blipFill>
        <p:spPr>
          <a:xfrm>
            <a:off x="4567964" y="3917017"/>
            <a:ext cx="3599640" cy="5067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leg reflexes using inertial feedback: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40" y="3246937"/>
                <a:ext cx="9065260" cy="593624"/>
              </a:xfrm>
              <a:prstGeom prst="rect">
                <a:avLst/>
              </a:prstGeom>
              <a:blipFill rotWithShape="0">
                <a:blip r:embed="rId5"/>
                <a:stretch>
                  <a:fillRect t="-12371" b="-32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424940" y="1191972"/>
            <a:ext cx="9065260" cy="5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Reflexes designed using modulation parameters: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13284" y="3950480"/>
            <a:ext cx="2554416" cy="439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01347" y="3939568"/>
            <a:ext cx="283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Sigmoid Activation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3" name="Straight Connector 2"/>
          <p:cNvCxnSpPr>
            <a:stCxn id="11" idx="3"/>
            <a:endCxn id="12" idx="1"/>
          </p:cNvCxnSpPr>
          <p:nvPr/>
        </p:nvCxnSpPr>
        <p:spPr>
          <a:xfrm>
            <a:off x="8267700" y="4170401"/>
            <a:ext cx="5336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546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Oscillator Coupling </a:t>
            </a:r>
            <a:r>
              <a:rPr lang="en-US" sz="4400" dirty="0">
                <a:solidFill>
                  <a:srgbClr val="000000"/>
                </a:solidFill>
                <a:latin typeface="Calibri"/>
              </a:rPr>
              <a:t>Design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5" name="Picture 234"/>
          <p:cNvPicPr/>
          <p:nvPr/>
        </p:nvPicPr>
        <p:blipFill>
          <a:blip r:embed="rId2"/>
          <a:stretch>
            <a:fillRect/>
          </a:stretch>
        </p:blipFill>
        <p:spPr>
          <a:xfrm>
            <a:off x="733680" y="3089260"/>
            <a:ext cx="4752360" cy="2237760"/>
          </a:xfrm>
          <a:prstGeom prst="rect">
            <a:avLst/>
          </a:prstGeom>
          <a:ln>
            <a:noFill/>
          </a:ln>
        </p:spPr>
      </p:pic>
      <p:pic>
        <p:nvPicPr>
          <p:cNvPr id="236" name="Picture 235"/>
          <p:cNvPicPr/>
          <p:nvPr/>
        </p:nvPicPr>
        <p:blipFill>
          <a:blip r:embed="rId3"/>
          <a:stretch>
            <a:fillRect/>
          </a:stretch>
        </p:blipFill>
        <p:spPr>
          <a:xfrm>
            <a:off x="6688183" y="3136960"/>
            <a:ext cx="4180680" cy="2142360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330727" y="5469867"/>
            <a:ext cx="47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Produces 4-Pace Walking Gait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0247" y="5469867"/>
            <a:ext cx="476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Produces 2-Pace Trotting Gait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8647" y="1638362"/>
            <a:ext cx="10586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Coupling matrix is tuned to produce different phase offsets between oscillators: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418"/>
            <a:ext cx="12197164" cy="6098583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Outputs during Trotting Gait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0632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3418"/>
            <a:ext cx="12192000" cy="6096000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Outputs during Walking Gait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911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1726" r="7581" b="3934"/>
          <a:stretch/>
        </p:blipFill>
        <p:spPr>
          <a:xfrm>
            <a:off x="2532262" y="1027932"/>
            <a:ext cx="7126515" cy="5832137"/>
          </a:xfrm>
          <a:prstGeom prst="rect">
            <a:avLst/>
          </a:prstGeom>
        </p:spPr>
      </p:pic>
      <p:sp>
        <p:nvSpPr>
          <p:cNvPr id="23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Reflexive CPG Output during Gait Transition</a:t>
            </a:r>
            <a:endParaRPr dirty="0"/>
          </a:p>
        </p:txBody>
      </p:sp>
      <p:sp>
        <p:nvSpPr>
          <p:cNvPr id="23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881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Controller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25" y="1232185"/>
            <a:ext cx="11048429" cy="552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741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0" name="Picture 239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520" y="3247660"/>
            <a:ext cx="5238000" cy="9993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 rotWithShape="1">
          <a:blip r:embed="rId3"/>
          <a:srcRect t="-1110" r="47948" b="1"/>
          <a:stretch/>
        </p:blipFill>
        <p:spPr>
          <a:xfrm>
            <a:off x="4940620" y="2086710"/>
            <a:ext cx="2082060" cy="53871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09074" y="1311801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Reference velocity of each foot is defined by: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9074" y="2639439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70" y="5807299"/>
            <a:ext cx="4137130" cy="584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672" y="5086169"/>
            <a:ext cx="2819402" cy="5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70" y="4445842"/>
            <a:ext cx="4323630" cy="5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523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0" name="Picture 239"/>
          <p:cNvPicPr/>
          <p:nvPr/>
        </p:nvPicPr>
        <p:blipFill>
          <a:blip r:embed="rId2"/>
          <a:stretch>
            <a:fillRect/>
          </a:stretch>
        </p:blipFill>
        <p:spPr>
          <a:xfrm>
            <a:off x="3476520" y="3247660"/>
            <a:ext cx="5238000" cy="9993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 rotWithShape="1">
          <a:blip r:embed="rId3"/>
          <a:srcRect t="-1110" r="47948" b="1"/>
          <a:stretch/>
        </p:blipFill>
        <p:spPr>
          <a:xfrm>
            <a:off x="4940620" y="2086710"/>
            <a:ext cx="2082060" cy="53871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309074" y="1311801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Reference velocity of each foot is defined by: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9074" y="2639439"/>
            <a:ext cx="9725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with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70" y="5807299"/>
            <a:ext cx="4137130" cy="584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672" y="5086169"/>
            <a:ext cx="2819402" cy="534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470" y="4445842"/>
            <a:ext cx="4323630" cy="52607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022328" y="2119865"/>
            <a:ext cx="6163833" cy="1068299"/>
            <a:chOff x="3022328" y="2119865"/>
            <a:chExt cx="6163833" cy="1068299"/>
          </a:xfrm>
        </p:grpSpPr>
        <p:sp>
          <p:nvSpPr>
            <p:cNvPr id="16" name="Rectangle 15"/>
            <p:cNvSpPr/>
            <p:nvPr/>
          </p:nvSpPr>
          <p:spPr>
            <a:xfrm>
              <a:off x="5801992" y="2122249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571190" y="2119865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47324" y="2726499"/>
              <a:ext cx="21388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Height Control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22328" y="2726499"/>
              <a:ext cx="2779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Translation Control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Elbow Connector 6"/>
            <p:cNvCxnSpPr>
              <a:stCxn id="19" idx="3"/>
              <a:endCxn id="16" idx="2"/>
            </p:cNvCxnSpPr>
            <p:nvPr/>
          </p:nvCxnSpPr>
          <p:spPr>
            <a:xfrm flipV="1">
              <a:off x="5801992" y="2561334"/>
              <a:ext cx="235884" cy="395998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18" idx="1"/>
              <a:endCxn id="17" idx="2"/>
            </p:cNvCxnSpPr>
            <p:nvPr/>
          </p:nvCxnSpPr>
          <p:spPr>
            <a:xfrm rot="10800000">
              <a:off x="6807074" y="2558950"/>
              <a:ext cx="240250" cy="398382"/>
            </a:xfrm>
            <a:prstGeom prst="bentConnector2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6667500" y="3505585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49024" y="3958210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Viscous Friction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Elbow Connector 21"/>
          <p:cNvCxnSpPr>
            <a:stCxn id="21" idx="1"/>
            <a:endCxn id="20" idx="2"/>
          </p:cNvCxnSpPr>
          <p:nvPr/>
        </p:nvCxnSpPr>
        <p:spPr>
          <a:xfrm rot="10800000">
            <a:off x="7016750" y="3944671"/>
            <a:ext cx="932274" cy="244373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919470" y="4460244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19470" y="5130106"/>
            <a:ext cx="698500" cy="439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49724" y="4484174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Attraction Force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9724" y="5118815"/>
            <a:ext cx="2388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Reaction Force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9" name="Straight Connector 28"/>
          <p:cNvCxnSpPr>
            <a:stCxn id="27" idx="3"/>
            <a:endCxn id="5" idx="1"/>
          </p:cNvCxnSpPr>
          <p:nvPr/>
        </p:nvCxnSpPr>
        <p:spPr>
          <a:xfrm flipV="1">
            <a:off x="3238500" y="4708877"/>
            <a:ext cx="680970" cy="61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8" idx="3"/>
            <a:endCxn id="26" idx="1"/>
          </p:cNvCxnSpPr>
          <p:nvPr/>
        </p:nvCxnSpPr>
        <p:spPr>
          <a:xfrm>
            <a:off x="3238500" y="5349648"/>
            <a:ext cx="680970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286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0431" y="1242622"/>
            <a:ext cx="9710177" cy="546166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39" name="Picture 238"/>
          <p:cNvPicPr/>
          <p:nvPr/>
        </p:nvPicPr>
        <p:blipFill>
          <a:blip r:embed="rId2"/>
          <a:stretch>
            <a:fillRect/>
          </a:stretch>
        </p:blipFill>
        <p:spPr>
          <a:xfrm>
            <a:off x="2832756" y="2788817"/>
            <a:ext cx="6678168" cy="23782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Moving anchor-points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foot and center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 smtClean="0"/>
                  <a:t>, are defined with the following  dynamics: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  <a:blipFill rotWithShape="0">
                <a:blip r:embed="rId3"/>
                <a:stretch>
                  <a:fillRect l="-1630" t="-6704" b="-16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Foothold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39" name="Picture 238"/>
          <p:cNvPicPr/>
          <p:nvPr/>
        </p:nvPicPr>
        <p:blipFill>
          <a:blip r:embed="rId2"/>
          <a:stretch>
            <a:fillRect/>
          </a:stretch>
        </p:blipFill>
        <p:spPr>
          <a:xfrm>
            <a:off x="2832756" y="2788817"/>
            <a:ext cx="6678168" cy="23782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Moving anchor-points 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3200" dirty="0" smtClean="0"/>
                  <a:t> foot and center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 smtClean="0"/>
                  <a:t>, are defined with the following  dynamics: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74" y="1379855"/>
                <a:ext cx="9725532" cy="1086067"/>
              </a:xfrm>
              <a:prstGeom prst="rect">
                <a:avLst/>
              </a:prstGeom>
              <a:blipFill rotWithShape="0">
                <a:blip r:embed="rId3"/>
                <a:stretch>
                  <a:fillRect l="-1630" t="-6704" b="-16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1175658" y="3045927"/>
            <a:ext cx="8920842" cy="3373593"/>
            <a:chOff x="1175658" y="3045927"/>
            <a:chExt cx="8920842" cy="3373593"/>
          </a:xfrm>
        </p:grpSpPr>
        <p:sp>
          <p:nvSpPr>
            <p:cNvPr id="13" name="Rectangle 12"/>
            <p:cNvSpPr/>
            <p:nvPr/>
          </p:nvSpPr>
          <p:spPr>
            <a:xfrm>
              <a:off x="4430005" y="4491414"/>
              <a:ext cx="402772" cy="4398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75658" y="5957855"/>
              <a:ext cx="2902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 velocity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Elbow Connector 14"/>
            <p:cNvCxnSpPr>
              <a:stCxn id="14" idx="3"/>
              <a:endCxn id="13" idx="2"/>
            </p:cNvCxnSpPr>
            <p:nvPr/>
          </p:nvCxnSpPr>
          <p:spPr>
            <a:xfrm flipV="1">
              <a:off x="4078514" y="4931256"/>
              <a:ext cx="552877" cy="1257432"/>
            </a:xfrm>
            <a:prstGeom prst="bentConnector2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298698" y="3045927"/>
              <a:ext cx="3797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Commanded angular rate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30005" y="3055807"/>
              <a:ext cx="471768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99436" y="3773610"/>
              <a:ext cx="410736" cy="4390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8698" y="3760494"/>
              <a:ext cx="2902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Command direction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8" name="Straight Connector 7"/>
            <p:cNvCxnSpPr>
              <a:stCxn id="20" idx="3"/>
              <a:endCxn id="21" idx="1"/>
            </p:cNvCxnSpPr>
            <p:nvPr/>
          </p:nvCxnSpPr>
          <p:spPr>
            <a:xfrm flipV="1">
              <a:off x="5210172" y="3991327"/>
              <a:ext cx="1088526" cy="182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3"/>
              <a:endCxn id="18" idx="1"/>
            </p:cNvCxnSpPr>
            <p:nvPr/>
          </p:nvCxnSpPr>
          <p:spPr>
            <a:xfrm>
              <a:off x="4901773" y="3275350"/>
              <a:ext cx="1396925" cy="14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95754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</a:t>
            </a:r>
            <a:endParaRPr dirty="0"/>
          </a:p>
        </p:txBody>
      </p:sp>
      <p:sp>
        <p:nvSpPr>
          <p:cNvPr id="2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Controller, cont.</a:t>
            </a:r>
            <a:endParaRPr dirty="0"/>
          </a:p>
        </p:txBody>
      </p:sp>
      <p:sp>
        <p:nvSpPr>
          <p:cNvPr id="24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6" name="Picture 245"/>
          <p:cNvPicPr/>
          <p:nvPr/>
        </p:nvPicPr>
        <p:blipFill>
          <a:blip r:embed="rId2"/>
          <a:stretch>
            <a:fillRect/>
          </a:stretch>
        </p:blipFill>
        <p:spPr>
          <a:xfrm>
            <a:off x="3694320" y="2145240"/>
            <a:ext cx="4809240" cy="78048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>
            <a:fillRect/>
          </a:stretch>
        </p:blipFill>
        <p:spPr>
          <a:xfrm>
            <a:off x="1920240" y="3200400"/>
            <a:ext cx="8438400" cy="2990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8957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4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50" name="Picture 249"/>
          <p:cNvPicPr/>
          <p:nvPr/>
        </p:nvPicPr>
        <p:blipFill rotWithShape="1">
          <a:blip r:embed="rId2"/>
          <a:srcRect l="2306" t="44474" r="31994"/>
          <a:stretch/>
        </p:blipFill>
        <p:spPr>
          <a:xfrm>
            <a:off x="3196411" y="3354318"/>
            <a:ext cx="5950857" cy="1332491"/>
          </a:xfrm>
          <a:prstGeom prst="rect">
            <a:avLst/>
          </a:prstGeom>
          <a:ln>
            <a:noFill/>
          </a:ln>
        </p:spPr>
      </p:pic>
      <p:pic>
        <p:nvPicPr>
          <p:cNvPr id="251" name="Picture 250"/>
          <p:cNvPicPr/>
          <p:nvPr/>
        </p:nvPicPr>
        <p:blipFill>
          <a:blip r:embed="rId3"/>
          <a:stretch>
            <a:fillRect/>
          </a:stretch>
        </p:blipFill>
        <p:spPr>
          <a:xfrm>
            <a:off x="3196411" y="5017680"/>
            <a:ext cx="5876280" cy="102816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 rotWithShape="1">
          <a:blip r:embed="rId2"/>
          <a:srcRect b="52830"/>
          <a:stretch/>
        </p:blipFill>
        <p:spPr>
          <a:xfrm>
            <a:off x="2020411" y="1848661"/>
            <a:ext cx="9057600" cy="113197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54" name="Picture 253"/>
          <p:cNvPicPr/>
          <p:nvPr/>
        </p:nvPicPr>
        <p:blipFill>
          <a:blip r:embed="rId2"/>
          <a:stretch>
            <a:fillRect/>
          </a:stretch>
        </p:blipFill>
        <p:spPr>
          <a:xfrm>
            <a:off x="3595680" y="1819800"/>
            <a:ext cx="5000040" cy="92304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3"/>
          <a:stretch>
            <a:fillRect/>
          </a:stretch>
        </p:blipFill>
        <p:spPr>
          <a:xfrm>
            <a:off x="3448080" y="3099960"/>
            <a:ext cx="5295240" cy="92304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3"/>
          <a:stretch>
            <a:fillRect/>
          </a:stretch>
        </p:blipFill>
        <p:spPr>
          <a:xfrm>
            <a:off x="3440160" y="2962080"/>
            <a:ext cx="5295600" cy="92340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4"/>
          <a:stretch>
            <a:fillRect/>
          </a:stretch>
        </p:blipFill>
        <p:spPr>
          <a:xfrm>
            <a:off x="4023360" y="3905640"/>
            <a:ext cx="3790440" cy="249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26" y="1075959"/>
            <a:ext cx="7709388" cy="57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009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 dirty="0"/>
          </a:p>
        </p:txBody>
      </p:sp>
      <p:sp>
        <p:nvSpPr>
          <p:cNvPr id="2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26" y="1075959"/>
            <a:ext cx="7709388" cy="57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46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Trunk Leveling Controller</a:t>
            </a:r>
            <a:endParaRPr dirty="0"/>
          </a:p>
        </p:txBody>
      </p:sp>
      <p:sp>
        <p:nvSpPr>
          <p:cNvPr id="25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60" name="Picture 259"/>
          <p:cNvPicPr/>
          <p:nvPr/>
        </p:nvPicPr>
        <p:blipFill>
          <a:blip r:embed="rId2"/>
          <a:stretch>
            <a:fillRect/>
          </a:stretch>
        </p:blipFill>
        <p:spPr>
          <a:xfrm>
            <a:off x="3867480" y="2179800"/>
            <a:ext cx="4362120" cy="175212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3"/>
          <a:stretch>
            <a:fillRect/>
          </a:stretch>
        </p:blipFill>
        <p:spPr>
          <a:xfrm>
            <a:off x="4389120" y="4181760"/>
            <a:ext cx="2847600" cy="39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Training Regimen</a:t>
            </a:r>
            <a:endParaRPr dirty="0"/>
          </a:p>
        </p:txBody>
      </p:sp>
      <p:sp>
        <p:nvSpPr>
          <p:cNvPr id="26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64" name="Picture 263"/>
          <p:cNvPicPr/>
          <p:nvPr/>
        </p:nvPicPr>
        <p:blipFill>
          <a:blip r:embed="rId2"/>
          <a:stretch>
            <a:fillRect/>
          </a:stretch>
        </p:blipFill>
        <p:spPr>
          <a:xfrm>
            <a:off x="3017520" y="1448280"/>
            <a:ext cx="6276600" cy="7236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3"/>
          <a:stretch>
            <a:fillRect/>
          </a:stretch>
        </p:blipFill>
        <p:spPr>
          <a:xfrm>
            <a:off x="5103360" y="2454120"/>
            <a:ext cx="2104560" cy="456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4"/>
          <a:stretch>
            <a:fillRect/>
          </a:stretch>
        </p:blipFill>
        <p:spPr>
          <a:xfrm>
            <a:off x="4365360" y="3094200"/>
            <a:ext cx="3580920" cy="125712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5"/>
          <a:stretch>
            <a:fillRect/>
          </a:stretch>
        </p:blipFill>
        <p:spPr>
          <a:xfrm>
            <a:off x="4417560" y="4831560"/>
            <a:ext cx="3476160" cy="83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The BlueFoot Platform, cont.</a:t>
            </a:r>
            <a:endParaRPr/>
          </a:p>
        </p:txBody>
      </p:sp>
      <p:sp>
        <p:nvSpPr>
          <p:cNvPr id="124" name="CustomShape 2"/>
          <p:cNvSpPr/>
          <p:nvPr/>
        </p:nvSpPr>
        <p:spPr>
          <a:xfrm>
            <a:off x="838260" y="1212926"/>
            <a:ext cx="10514520" cy="460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Small-scale quadruped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robot</a:t>
            </a: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16 actuated degrees of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freedom</a:t>
            </a:r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Multi-processor/distributed control implementation</a:t>
            </a:r>
            <a:endParaRPr dirty="0"/>
          </a:p>
          <a:p>
            <a:pPr marL="571500" indent="-5715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High </a:t>
            </a:r>
            <a:r>
              <a:rPr lang="en-US" sz="3600" dirty="0" smtClean="0">
                <a:solidFill>
                  <a:srgbClr val="000000"/>
                </a:solidFill>
                <a:latin typeface="Calibri"/>
              </a:rPr>
              <a:t>Dexterity, which lends itself to: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Stabilization and repositioning on variable terrain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Large range of trunk articulation</a:t>
            </a:r>
            <a:endParaRPr dirty="0"/>
          </a:p>
          <a:p>
            <a:pPr marL="1028700" lvl="1" indent="-571500">
              <a:spcBef>
                <a:spcPts val="6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/>
              </a:rPr>
              <a:t>Ability to overcome raised/uneven terrain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Training Regimen, cont.</a:t>
            </a:r>
            <a:endParaRPr dirty="0"/>
          </a:p>
        </p:txBody>
      </p:sp>
      <p:sp>
        <p:nvSpPr>
          <p:cNvPr id="26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0" name="Picture 269"/>
          <p:cNvPicPr/>
          <p:nvPr/>
        </p:nvPicPr>
        <p:blipFill>
          <a:blip r:embed="rId2"/>
          <a:stretch>
            <a:fillRect/>
          </a:stretch>
        </p:blipFill>
        <p:spPr>
          <a:xfrm>
            <a:off x="3108960" y="2090160"/>
            <a:ext cx="6143400" cy="14760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3"/>
          <a:stretch>
            <a:fillRect/>
          </a:stretch>
        </p:blipFill>
        <p:spPr>
          <a:xfrm>
            <a:off x="2403000" y="3931200"/>
            <a:ext cx="5409720" cy="122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7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4" name="Picture 273"/>
          <p:cNvPicPr/>
          <p:nvPr/>
        </p:nvPicPr>
        <p:blipFill>
          <a:blip r:embed="rId2"/>
          <a:stretch>
            <a:fillRect/>
          </a:stretch>
        </p:blipFill>
        <p:spPr>
          <a:xfrm>
            <a:off x="4389120" y="1828800"/>
            <a:ext cx="3647880" cy="628200"/>
          </a:xfrm>
          <a:prstGeom prst="rect">
            <a:avLst/>
          </a:prstGeom>
          <a:ln>
            <a:noFill/>
          </a:ln>
        </p:spPr>
      </p:pic>
      <p:pic>
        <p:nvPicPr>
          <p:cNvPr id="275" name="Picture 274"/>
          <p:cNvPicPr/>
          <p:nvPr/>
        </p:nvPicPr>
        <p:blipFill>
          <a:blip r:embed="rId3"/>
          <a:stretch>
            <a:fillRect/>
          </a:stretch>
        </p:blipFill>
        <p:spPr>
          <a:xfrm>
            <a:off x="4206240" y="2486520"/>
            <a:ext cx="3371400" cy="117108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4"/>
          <a:stretch>
            <a:fillRect/>
          </a:stretch>
        </p:blipFill>
        <p:spPr>
          <a:xfrm>
            <a:off x="4437000" y="3931920"/>
            <a:ext cx="2695320" cy="51408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5"/>
          <a:stretch>
            <a:fillRect/>
          </a:stretch>
        </p:blipFill>
        <p:spPr>
          <a:xfrm>
            <a:off x="2381760" y="4627440"/>
            <a:ext cx="7219440" cy="67608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6"/>
          <a:stretch>
            <a:fillRect/>
          </a:stretch>
        </p:blipFill>
        <p:spPr>
          <a:xfrm>
            <a:off x="2286000" y="5364720"/>
            <a:ext cx="7048080" cy="76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</a:t>
            </a:r>
            <a:endParaRPr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1" name="Picture 280"/>
          <p:cNvPicPr/>
          <p:nvPr/>
        </p:nvPicPr>
        <p:blipFill>
          <a:blip r:embed="rId2"/>
          <a:stretch>
            <a:fillRect/>
          </a:stretch>
        </p:blipFill>
        <p:spPr>
          <a:xfrm>
            <a:off x="4626000" y="3105000"/>
            <a:ext cx="2923920" cy="637920"/>
          </a:xfrm>
          <a:prstGeom prst="rect">
            <a:avLst/>
          </a:prstGeom>
          <a:ln>
            <a:noFill/>
          </a:ln>
        </p:spPr>
      </p:pic>
      <p:pic>
        <p:nvPicPr>
          <p:cNvPr id="282" name="Picture 281"/>
          <p:cNvPicPr/>
          <p:nvPr/>
        </p:nvPicPr>
        <p:blipFill>
          <a:blip r:embed="rId3"/>
          <a:stretch>
            <a:fillRect/>
          </a:stretch>
        </p:blipFill>
        <p:spPr>
          <a:xfrm>
            <a:off x="4457880" y="3852360"/>
            <a:ext cx="3276360" cy="6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90" y="1056960"/>
            <a:ext cx="7734723" cy="5801040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3660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23" y="1056960"/>
            <a:ext cx="7741194" cy="5805895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2894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60" y="1056960"/>
            <a:ext cx="7734720" cy="5801040"/>
          </a:xfrm>
          <a:prstGeom prst="rect">
            <a:avLst/>
          </a:prstGeom>
        </p:spPr>
      </p:pic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NARX-NN Control Law : Results</a:t>
            </a:r>
            <a:endParaRPr lang="en-US" sz="4400" dirty="0"/>
          </a:p>
        </p:txBody>
      </p:sp>
      <p:sp>
        <p:nvSpPr>
          <p:cNvPr id="2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3316361"/>
                <a:ext cx="2049138" cy="8437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1159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2817390"/>
            <a:ext cx="12191040" cy="1049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6000" dirty="0" smtClean="0">
                <a:solidFill>
                  <a:srgbClr val="000000"/>
                </a:solidFill>
                <a:latin typeface="Calibri"/>
              </a:rPr>
              <a:t>Navigation Control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7752228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5" name="Picture 284"/>
          <p:cNvPicPr/>
          <p:nvPr/>
        </p:nvPicPr>
        <p:blipFill>
          <a:blip r:embed="rId2"/>
          <a:stretch>
            <a:fillRect/>
          </a:stretch>
        </p:blipFill>
        <p:spPr>
          <a:xfrm>
            <a:off x="3409920" y="1764360"/>
            <a:ext cx="5371920" cy="207612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3"/>
          <a:stretch>
            <a:fillRect/>
          </a:stretch>
        </p:blipFill>
        <p:spPr>
          <a:xfrm>
            <a:off x="2919600" y="4114800"/>
            <a:ext cx="6352920" cy="2057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34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32" y="1231894"/>
            <a:ext cx="7315215" cy="5486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8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89" name="Picture 288"/>
          <p:cNvPicPr/>
          <p:nvPr/>
        </p:nvPicPr>
        <p:blipFill>
          <a:blip r:embed="rId2"/>
          <a:stretch>
            <a:fillRect/>
          </a:stretch>
        </p:blipFill>
        <p:spPr>
          <a:xfrm>
            <a:off x="2872080" y="1514880"/>
            <a:ext cx="6447960" cy="259992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3"/>
          <a:stretch>
            <a:fillRect/>
          </a:stretch>
        </p:blipFill>
        <p:spPr>
          <a:xfrm>
            <a:off x="3243240" y="4132440"/>
            <a:ext cx="5705280" cy="25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 of Control Strategies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472320" y="1562842"/>
            <a:ext cx="11246400" cy="439728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571500" indent="-571500">
              <a:lnSpc>
                <a:spcPct val="200000"/>
              </a:lnSpc>
              <a:buSzPct val="75000"/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Gaiting and Stability</a:t>
            </a: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Central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Pattern Generator (CPG)-based gait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Zero-Moment Point (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ZMP) body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posture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control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Virtual-Force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foothold controller</a:t>
            </a:r>
            <a:endParaRPr sz="3600" dirty="0">
              <a:latin typeface="Calibri" panose="020F0502020204030204" pitchFamily="34" charset="0"/>
            </a:endParaRPr>
          </a:p>
          <a:p>
            <a:pPr marL="1028700" lvl="1" indent="-571500">
              <a:lnSpc>
                <a:spcPct val="150000"/>
              </a:lnSpc>
              <a:buSzPct val="75000"/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NARX-Neural Network </a:t>
            </a:r>
            <a:r>
              <a:rPr lang="en-US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trunk-leveling 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controller</a:t>
            </a:r>
            <a:endParaRPr sz="36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-2074"/>
            <a:ext cx="10867583" cy="6860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7954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058" y="0"/>
            <a:ext cx="8253564" cy="6848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55713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44" y="0"/>
            <a:ext cx="6918592" cy="6844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686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Potential Fields</a:t>
            </a:r>
            <a:endParaRPr dirty="0"/>
          </a:p>
        </p:txBody>
      </p:sp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93" name="Picture 292"/>
          <p:cNvPicPr/>
          <p:nvPr/>
        </p:nvPicPr>
        <p:blipFill>
          <a:blip r:embed="rId2"/>
          <a:stretch>
            <a:fillRect/>
          </a:stretch>
        </p:blipFill>
        <p:spPr>
          <a:xfrm>
            <a:off x="3778920" y="1371600"/>
            <a:ext cx="4771800" cy="2485800"/>
          </a:xfrm>
          <a:prstGeom prst="rect">
            <a:avLst/>
          </a:prstGeom>
          <a:ln>
            <a:noFill/>
          </a:ln>
        </p:spPr>
      </p:pic>
      <p:pic>
        <p:nvPicPr>
          <p:cNvPr id="294" name="Picture 293"/>
          <p:cNvPicPr/>
          <p:nvPr/>
        </p:nvPicPr>
        <p:blipFill>
          <a:blip r:embed="rId3"/>
          <a:stretch>
            <a:fillRect/>
          </a:stretch>
        </p:blipFill>
        <p:spPr>
          <a:xfrm>
            <a:off x="3002760" y="3886560"/>
            <a:ext cx="6324120" cy="251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4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513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3D Point Cloud from 2D LIDAR Scans</a:t>
            </a:r>
            <a:endParaRPr dirty="0"/>
          </a:p>
        </p:txBody>
      </p:sp>
      <p:sp>
        <p:nvSpPr>
          <p:cNvPr id="30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1" name="Picture 300"/>
          <p:cNvPicPr/>
          <p:nvPr/>
        </p:nvPicPr>
        <p:blipFill>
          <a:blip r:embed="rId2"/>
          <a:stretch>
            <a:fillRect/>
          </a:stretch>
        </p:blipFill>
        <p:spPr>
          <a:xfrm>
            <a:off x="5178960" y="1766160"/>
            <a:ext cx="1952280" cy="58068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2497680"/>
            <a:ext cx="4628880" cy="18000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>
            <a:fillRect/>
          </a:stretch>
        </p:blipFill>
        <p:spPr>
          <a:xfrm>
            <a:off x="5202720" y="4754880"/>
            <a:ext cx="1904760" cy="119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3D Point Cloud from 2D LIDAR Scans</a:t>
            </a:r>
            <a:endParaRPr dirty="0"/>
          </a:p>
        </p:txBody>
      </p:sp>
      <p:sp>
        <p:nvSpPr>
          <p:cNvPr id="30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1" name="Picture 300"/>
          <p:cNvPicPr/>
          <p:nvPr/>
        </p:nvPicPr>
        <p:blipFill>
          <a:blip r:embed="rId2"/>
          <a:stretch>
            <a:fillRect/>
          </a:stretch>
        </p:blipFill>
        <p:spPr>
          <a:xfrm>
            <a:off x="5178960" y="1766160"/>
            <a:ext cx="1952280" cy="58068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>
            <a:fillRect/>
          </a:stretch>
        </p:blipFill>
        <p:spPr>
          <a:xfrm>
            <a:off x="3840480" y="2497680"/>
            <a:ext cx="4628880" cy="18000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>
            <a:fillRect/>
          </a:stretch>
        </p:blipFill>
        <p:spPr>
          <a:xfrm>
            <a:off x="5202720" y="4754880"/>
            <a:ext cx="1904760" cy="1190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404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3D Point Cloud from 2D LIDAR 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Scans, cont.</a:t>
            </a:r>
            <a:endParaRPr lang="en-US" sz="4400" dirty="0"/>
          </a:p>
        </p:txBody>
      </p:sp>
      <p:sp>
        <p:nvSpPr>
          <p:cNvPr id="29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97" name="Picture 296"/>
          <p:cNvPicPr/>
          <p:nvPr/>
        </p:nvPicPr>
        <p:blipFill>
          <a:blip r:embed="rId2"/>
          <a:stretch>
            <a:fillRect/>
          </a:stretch>
        </p:blipFill>
        <p:spPr>
          <a:xfrm>
            <a:off x="3259800" y="2651760"/>
            <a:ext cx="5609880" cy="2076120"/>
          </a:xfrm>
          <a:prstGeom prst="rect">
            <a:avLst/>
          </a:prstGeom>
          <a:ln>
            <a:noFill/>
          </a:ln>
        </p:spPr>
      </p:pic>
      <p:pic>
        <p:nvPicPr>
          <p:cNvPr id="298" name="Picture 297"/>
          <p:cNvPicPr/>
          <p:nvPr/>
        </p:nvPicPr>
        <p:blipFill>
          <a:blip r:embed="rId3"/>
          <a:stretch>
            <a:fillRect/>
          </a:stretch>
        </p:blipFill>
        <p:spPr>
          <a:xfrm>
            <a:off x="5062680" y="5189400"/>
            <a:ext cx="2066400" cy="102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-map generation from Point Cloud</a:t>
            </a:r>
            <a:endParaRPr dirty="0"/>
          </a:p>
        </p:txBody>
      </p:sp>
      <p:sp>
        <p:nvSpPr>
          <p:cNvPr id="30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306" name="Picture 305"/>
          <p:cNvPicPr/>
          <p:nvPr/>
        </p:nvPicPr>
        <p:blipFill>
          <a:blip r:embed="rId2"/>
          <a:stretch>
            <a:fillRect/>
          </a:stretch>
        </p:blipFill>
        <p:spPr>
          <a:xfrm>
            <a:off x="618840" y="1947960"/>
            <a:ext cx="10953360" cy="179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Height</a:t>
            </a:r>
            <a:r>
              <a:rPr lang="en-US" sz="4400" dirty="0" smtClean="0">
                <a:solidFill>
                  <a:srgbClr val="000000"/>
                </a:solidFill>
                <a:latin typeface="Calibri"/>
              </a:rPr>
              <a:t>-map generation from Point Cloud</a:t>
            </a:r>
            <a:endParaRPr dirty="0"/>
          </a:p>
        </p:txBody>
      </p:sp>
      <p:sp>
        <p:nvSpPr>
          <p:cNvPr id="30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639495"/>
              </p:ext>
            </p:extLst>
          </p:nvPr>
        </p:nvGraphicFramePr>
        <p:xfrm>
          <a:off x="173668" y="1199750"/>
          <a:ext cx="4568825" cy="548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resentation" r:id="rId3" imgW="4568804" imgH="5483450" progId="PowerPoint.Show.12">
                  <p:embed/>
                </p:oleObj>
              </mc:Choice>
              <mc:Fallback>
                <p:oleObj name="Presentation" r:id="rId3" imgW="4568804" imgH="548345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668" y="1199750"/>
                        <a:ext cx="4568825" cy="548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9" r="5811" b="3931"/>
          <a:stretch/>
        </p:blipFill>
        <p:spPr>
          <a:xfrm>
            <a:off x="5961894" y="1199750"/>
            <a:ext cx="6085765" cy="5483225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868803" y="3163513"/>
            <a:ext cx="1093091" cy="6963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868803" y="4354120"/>
            <a:ext cx="1093091" cy="6963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498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1312</Words>
  <Application>Microsoft Office PowerPoint</Application>
  <PresentationFormat>Widescreen</PresentationFormat>
  <Paragraphs>396</Paragraphs>
  <Slides>112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2" baseType="lpstr">
      <vt:lpstr>Arial</vt:lpstr>
      <vt:lpstr>Calibri</vt:lpstr>
      <vt:lpstr>Cambria Math</vt:lpstr>
      <vt:lpstr>Courier New</vt:lpstr>
      <vt:lpstr>DejaVu Sans</vt:lpstr>
      <vt:lpstr>StarSymbol</vt:lpstr>
      <vt:lpstr>Wingdings</vt:lpstr>
      <vt:lpstr>Office Theme</vt:lpstr>
      <vt:lpstr>Office Theme</vt:lpstr>
      <vt:lpstr>Microsoft 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</dc:creator>
  <cp:lastModifiedBy>Brian</cp:lastModifiedBy>
  <cp:revision>69</cp:revision>
  <dcterms:modified xsi:type="dcterms:W3CDTF">2015-05-13T03:22:25Z</dcterms:modified>
</cp:coreProperties>
</file>